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Helios" charset="1" panose="020B0504020202020204"/>
      <p:regular r:id="rId16"/>
    </p:embeddedFont>
    <p:embeddedFont>
      <p:font typeface="TT Hoves Bold" charset="1" panose="02000003020000060003"/>
      <p:regular r:id="rId17"/>
    </p:embeddedFont>
    <p:embeddedFont>
      <p:font typeface="Helios Bold" charset="1" panose="020B0704020202020204"/>
      <p:regular r:id="rId18"/>
    </p:embeddedFont>
    <p:embeddedFont>
      <p:font typeface="Caladea Bold" charset="1" panose="02040803050406030204"/>
      <p:regular r:id="rId19"/>
    </p:embeddedFont>
    <p:embeddedFont>
      <p:font typeface="Open Sauce Semi-Bold" charset="1" panose="00000700000000000000"/>
      <p:regular r:id="rId20"/>
    </p:embeddedFont>
    <p:embeddedFont>
      <p:font typeface="Open Sans Bold" charset="1" panose="020B0806030504020204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1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Relationship Id="rId5" Target="../media/image1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1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png" Type="http://schemas.openxmlformats.org/officeDocument/2006/relationships/image"/><Relationship Id="rId11" Target="../media/image24.svg" Type="http://schemas.openxmlformats.org/officeDocument/2006/relationships/image"/><Relationship Id="rId12" Target="../media/image25.png" Type="http://schemas.openxmlformats.org/officeDocument/2006/relationships/image"/><Relationship Id="rId13" Target="../media/image26.png" Type="http://schemas.openxmlformats.org/officeDocument/2006/relationships/image"/><Relationship Id="rId14" Target="../media/image27.svg" Type="http://schemas.openxmlformats.org/officeDocument/2006/relationships/image"/><Relationship Id="rId15" Target="../media/image11.png" Type="http://schemas.openxmlformats.org/officeDocument/2006/relationships/image"/><Relationship Id="rId16" Target="../media/image12.svg" Type="http://schemas.openxmlformats.org/officeDocument/2006/relationships/image"/><Relationship Id="rId17" Target="../media/image13.png" Type="http://schemas.openxmlformats.org/officeDocument/2006/relationships/image"/><Relationship Id="rId2" Target="../media/image15.png" Type="http://schemas.openxmlformats.org/officeDocument/2006/relationships/image"/><Relationship Id="rId3" Target="../media/image16.png" Type="http://schemas.openxmlformats.org/officeDocument/2006/relationships/image"/><Relationship Id="rId4" Target="../media/image17.png" Type="http://schemas.openxmlformats.org/officeDocument/2006/relationships/image"/><Relationship Id="rId5" Target="../media/image18.png" Type="http://schemas.openxmlformats.org/officeDocument/2006/relationships/image"/><Relationship Id="rId6" Target="../media/image19.png" Type="http://schemas.openxmlformats.org/officeDocument/2006/relationships/image"/><Relationship Id="rId7" Target="../media/image20.png" Type="http://schemas.openxmlformats.org/officeDocument/2006/relationships/image"/><Relationship Id="rId8" Target="../media/image21.png" Type="http://schemas.openxmlformats.org/officeDocument/2006/relationships/image"/><Relationship Id="rId9" Target="../media/image22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13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0800000">
            <a:off x="7708610" y="-412494"/>
            <a:ext cx="18562305" cy="8555165"/>
            <a:chOff x="0" y="0"/>
            <a:chExt cx="406400" cy="18730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06400" cy="187305"/>
            </a:xfrm>
            <a:custGeom>
              <a:avLst/>
              <a:gdLst/>
              <a:ahLst/>
              <a:cxnLst/>
              <a:rect r="r" b="b" t="t" l="l"/>
              <a:pathLst>
                <a:path h="187305" w="406400">
                  <a:moveTo>
                    <a:pt x="203200" y="0"/>
                  </a:moveTo>
                  <a:lnTo>
                    <a:pt x="203200" y="0"/>
                  </a:lnTo>
                  <a:lnTo>
                    <a:pt x="40640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A20E2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27000" y="-38100"/>
              <a:ext cx="152400" cy="2254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9144000" y="2051466"/>
            <a:ext cx="12503082" cy="10287000"/>
            <a:chOff x="0" y="0"/>
            <a:chExt cx="6184570" cy="508839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184570" cy="5088399"/>
            </a:xfrm>
            <a:custGeom>
              <a:avLst/>
              <a:gdLst/>
              <a:ahLst/>
              <a:cxnLst/>
              <a:rect r="r" b="b" t="t" l="l"/>
              <a:pathLst>
                <a:path h="5088399" w="6184570">
                  <a:moveTo>
                    <a:pt x="3433653" y="2544200"/>
                  </a:moveTo>
                  <a:lnTo>
                    <a:pt x="6184570" y="5088399"/>
                  </a:lnTo>
                  <a:lnTo>
                    <a:pt x="2750917" y="5088399"/>
                  </a:lnTo>
                  <a:lnTo>
                    <a:pt x="0" y="2544200"/>
                  </a:lnTo>
                  <a:lnTo>
                    <a:pt x="2750917" y="0"/>
                  </a:lnTo>
                  <a:lnTo>
                    <a:pt x="6184570" y="0"/>
                  </a:lnTo>
                  <a:lnTo>
                    <a:pt x="3433653" y="2544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184570" cy="5088399"/>
            </a:xfrm>
            <a:custGeom>
              <a:avLst/>
              <a:gdLst/>
              <a:ahLst/>
              <a:cxnLst/>
              <a:rect r="r" b="b" t="t" l="l"/>
              <a:pathLst>
                <a:path h="5088399" w="6184570">
                  <a:moveTo>
                    <a:pt x="3433653" y="2544200"/>
                  </a:moveTo>
                  <a:lnTo>
                    <a:pt x="6184570" y="5088399"/>
                  </a:lnTo>
                  <a:lnTo>
                    <a:pt x="2750917" y="5088399"/>
                  </a:lnTo>
                  <a:lnTo>
                    <a:pt x="0" y="2544200"/>
                  </a:lnTo>
                  <a:lnTo>
                    <a:pt x="2750917" y="0"/>
                  </a:lnTo>
                  <a:lnTo>
                    <a:pt x="6184570" y="0"/>
                  </a:lnTo>
                  <a:lnTo>
                    <a:pt x="3433653" y="2544200"/>
                  </a:lnTo>
                  <a:close/>
                </a:path>
              </a:pathLst>
            </a:custGeom>
            <a:blipFill>
              <a:blip r:embed="rId2"/>
              <a:stretch>
                <a:fillRect l="-11745" t="0" r="-11745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9006848" y="6804594"/>
            <a:ext cx="7555842" cy="3482406"/>
            <a:chOff x="0" y="0"/>
            <a:chExt cx="406400" cy="18730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06400" cy="187305"/>
            </a:xfrm>
            <a:custGeom>
              <a:avLst/>
              <a:gdLst/>
              <a:ahLst/>
              <a:cxnLst/>
              <a:rect r="r" b="b" t="t" l="l"/>
              <a:pathLst>
                <a:path h="187305" w="406400">
                  <a:moveTo>
                    <a:pt x="203200" y="0"/>
                  </a:moveTo>
                  <a:lnTo>
                    <a:pt x="203200" y="0"/>
                  </a:lnTo>
                  <a:lnTo>
                    <a:pt x="40640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8223B">
                <a:alpha val="80000"/>
              </a:srgbClr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27000" y="-38100"/>
              <a:ext cx="152400" cy="2254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028700" y="624484"/>
            <a:ext cx="6679910" cy="1162644"/>
            <a:chOff x="0" y="0"/>
            <a:chExt cx="8906547" cy="155019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332525"/>
              <a:ext cx="679023" cy="799706"/>
            </a:xfrm>
            <a:custGeom>
              <a:avLst/>
              <a:gdLst/>
              <a:ahLst/>
              <a:cxnLst/>
              <a:rect r="r" b="b" t="t" l="l"/>
              <a:pathLst>
                <a:path h="799706" w="679023">
                  <a:moveTo>
                    <a:pt x="0" y="0"/>
                  </a:moveTo>
                  <a:lnTo>
                    <a:pt x="679023" y="0"/>
                  </a:lnTo>
                  <a:lnTo>
                    <a:pt x="679023" y="799707"/>
                  </a:lnTo>
                  <a:lnTo>
                    <a:pt x="0" y="7997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1201897" y="-85725"/>
              <a:ext cx="7704650" cy="16359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028"/>
                </a:lnSpc>
                <a:spcBef>
                  <a:spcPct val="0"/>
                </a:spcBef>
              </a:pPr>
              <a:r>
                <a:rPr lang="en-US" sz="3591">
                  <a:solidFill>
                    <a:srgbClr val="2A2E3A"/>
                  </a:solidFill>
                  <a:latin typeface="Helios"/>
                </a:rPr>
                <a:t>LOGO DE MON ENTREPRISE</a:t>
              </a: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11274082" y="662881"/>
            <a:ext cx="5577175" cy="10287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199"/>
              </a:lnSpc>
            </a:pPr>
            <a:r>
              <a:rPr lang="en-US" sz="2999">
                <a:solidFill>
                  <a:srgbClr val="FFFFFF"/>
                </a:solidFill>
                <a:latin typeface="Helios"/>
              </a:rPr>
              <a:t>modèle de travail pour la préparation en loge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448759" y="3725105"/>
            <a:ext cx="11148787" cy="5950268"/>
            <a:chOff x="0" y="0"/>
            <a:chExt cx="14865049" cy="7933691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0" y="7216564"/>
              <a:ext cx="14865049" cy="7171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479"/>
                </a:lnSpc>
              </a:pPr>
              <a:r>
                <a:rPr lang="en-US" sz="3199">
                  <a:solidFill>
                    <a:srgbClr val="2A2E3A"/>
                  </a:solidFill>
                  <a:latin typeface="Helios"/>
                </a:rPr>
                <a:t>Date de l’évènement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0" y="0"/>
              <a:ext cx="14865049" cy="69723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3799"/>
                </a:lnSpc>
              </a:pPr>
              <a:r>
                <a:rPr lang="en-US" sz="11499">
                  <a:solidFill>
                    <a:srgbClr val="2A2E3A"/>
                  </a:solidFill>
                  <a:latin typeface="TT Hoves Bold"/>
                </a:rPr>
                <a:t>Présentation du nom de l‘évènement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0800000">
            <a:off x="-324259" y="-2727870"/>
            <a:ext cx="21853498" cy="5455740"/>
            <a:chOff x="0" y="0"/>
            <a:chExt cx="1012092" cy="25267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12092" cy="252670"/>
            </a:xfrm>
            <a:custGeom>
              <a:avLst/>
              <a:gdLst/>
              <a:ahLst/>
              <a:cxnLst/>
              <a:rect r="r" b="b" t="t" l="l"/>
              <a:pathLst>
                <a:path h="252670" w="1012092">
                  <a:moveTo>
                    <a:pt x="203200" y="0"/>
                  </a:moveTo>
                  <a:lnTo>
                    <a:pt x="808892" y="0"/>
                  </a:lnTo>
                  <a:lnTo>
                    <a:pt x="1012092" y="252670"/>
                  </a:lnTo>
                  <a:lnTo>
                    <a:pt x="0" y="25267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8223B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27000" y="-38100"/>
              <a:ext cx="758092" cy="2907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10800000">
            <a:off x="-6258005" y="-88241"/>
            <a:ext cx="15118279" cy="3185392"/>
            <a:chOff x="0" y="0"/>
            <a:chExt cx="1216146" cy="25624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16146" cy="256240"/>
            </a:xfrm>
            <a:custGeom>
              <a:avLst/>
              <a:gdLst/>
              <a:ahLst/>
              <a:cxnLst/>
              <a:rect r="r" b="b" t="t" l="l"/>
              <a:pathLst>
                <a:path h="256240" w="1216146">
                  <a:moveTo>
                    <a:pt x="203200" y="0"/>
                  </a:moveTo>
                  <a:lnTo>
                    <a:pt x="1012946" y="0"/>
                  </a:lnTo>
                  <a:lnTo>
                    <a:pt x="1216146" y="256240"/>
                  </a:lnTo>
                  <a:lnTo>
                    <a:pt x="0" y="25624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A20E2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27000" y="-38100"/>
              <a:ext cx="962146" cy="2943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284407" y="239964"/>
            <a:ext cx="6985056" cy="2571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199"/>
              </a:lnSpc>
            </a:pPr>
            <a:r>
              <a:rPr lang="en-US" sz="8499">
                <a:solidFill>
                  <a:srgbClr val="FFFFFF"/>
                </a:solidFill>
                <a:latin typeface="TT Hoves Bold"/>
              </a:rPr>
              <a:t>Prochain RDV 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743843" y="806701"/>
            <a:ext cx="6332551" cy="1189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Helios"/>
              </a:rPr>
              <a:t>Présentation des éléments modifiés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193692" y="4652327"/>
            <a:ext cx="7900615" cy="2734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Bold"/>
              </a:rPr>
              <a:t>Date du prochain rdv ?</a:t>
            </a:r>
          </a:p>
          <a:p>
            <a:pPr algn="ctr">
              <a:lnSpc>
                <a:spcPts val="7279"/>
              </a:lnSpc>
            </a:pP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Bold"/>
              </a:rPr>
              <a:t>Heure du prochain rdv ?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2024212" y="9468739"/>
            <a:ext cx="5765006" cy="1028700"/>
            <a:chOff x="0" y="0"/>
            <a:chExt cx="7686674" cy="1371600"/>
          </a:xfrm>
        </p:grpSpPr>
        <p:grpSp>
          <p:nvGrpSpPr>
            <p:cNvPr name="Group 12" id="12"/>
            <p:cNvGrpSpPr/>
            <p:nvPr/>
          </p:nvGrpSpPr>
          <p:grpSpPr>
            <a:xfrm rot="0">
              <a:off x="0" y="0"/>
              <a:ext cx="7686674" cy="1371600"/>
              <a:chOff x="0" y="0"/>
              <a:chExt cx="1049690" cy="187305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1049690" cy="187305"/>
              </a:xfrm>
              <a:custGeom>
                <a:avLst/>
                <a:gdLst/>
                <a:ahLst/>
                <a:cxnLst/>
                <a:rect r="r" b="b" t="t" l="l"/>
                <a:pathLst>
                  <a:path h="187305" w="1049690">
                    <a:moveTo>
                      <a:pt x="203200" y="0"/>
                    </a:moveTo>
                    <a:lnTo>
                      <a:pt x="846490" y="0"/>
                    </a:lnTo>
                    <a:lnTo>
                      <a:pt x="1049690" y="187305"/>
                    </a:lnTo>
                    <a:lnTo>
                      <a:pt x="0" y="187305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A20E20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127000" y="-38100"/>
                <a:ext cx="795690" cy="22540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00"/>
                  </a:lnSpc>
                </a:pPr>
              </a:p>
            </p:txBody>
          </p:sp>
        </p:grpSp>
        <p:sp>
          <p:nvSpPr>
            <p:cNvPr name="TextBox 15" id="15"/>
            <p:cNvSpPr txBox="true"/>
            <p:nvPr/>
          </p:nvSpPr>
          <p:spPr>
            <a:xfrm rot="0">
              <a:off x="1942883" y="475615"/>
              <a:ext cx="2698286" cy="3917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marL="0" indent="0" lvl="0">
                <a:lnSpc>
                  <a:spcPts val="2340"/>
                </a:lnSpc>
                <a:spcBef>
                  <a:spcPct val="0"/>
                </a:spcBef>
              </a:pPr>
              <a:r>
                <a:rPr lang="en-US" sz="1800">
                  <a:solidFill>
                    <a:srgbClr val="FFFFFF"/>
                  </a:solidFill>
                  <a:latin typeface="Helios Bold"/>
                </a:rPr>
                <a:t>APPROBATION ?</a:t>
              </a: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17444025" y="9468739"/>
            <a:ext cx="690385" cy="690385"/>
          </a:xfrm>
          <a:custGeom>
            <a:avLst/>
            <a:gdLst/>
            <a:ahLst/>
            <a:cxnLst/>
            <a:rect r="r" b="b" t="t" l="l"/>
            <a:pathLst>
              <a:path h="690385" w="690385">
                <a:moveTo>
                  <a:pt x="0" y="0"/>
                </a:moveTo>
                <a:lnTo>
                  <a:pt x="690385" y="0"/>
                </a:lnTo>
                <a:lnTo>
                  <a:pt x="690385" y="690385"/>
                </a:lnTo>
                <a:lnTo>
                  <a:pt x="0" y="6903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6358142" y="9468739"/>
            <a:ext cx="717948" cy="731666"/>
          </a:xfrm>
          <a:custGeom>
            <a:avLst/>
            <a:gdLst/>
            <a:ahLst/>
            <a:cxnLst/>
            <a:rect r="r" b="b" t="t" l="l"/>
            <a:pathLst>
              <a:path h="731666" w="717948">
                <a:moveTo>
                  <a:pt x="0" y="0"/>
                </a:moveTo>
                <a:lnTo>
                  <a:pt x="717947" y="0"/>
                </a:lnTo>
                <a:lnTo>
                  <a:pt x="717947" y="731666"/>
                </a:lnTo>
                <a:lnTo>
                  <a:pt x="0" y="7316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028410" y="0"/>
            <a:ext cx="12259590" cy="2566292"/>
          </a:xfrm>
          <a:custGeom>
            <a:avLst/>
            <a:gdLst/>
            <a:ahLst/>
            <a:cxnLst/>
            <a:rect r="r" b="b" t="t" l="l"/>
            <a:pathLst>
              <a:path h="2566292" w="12259590">
                <a:moveTo>
                  <a:pt x="0" y="0"/>
                </a:moveTo>
                <a:lnTo>
                  <a:pt x="12259590" y="0"/>
                </a:lnTo>
                <a:lnTo>
                  <a:pt x="12259590" y="2566292"/>
                </a:lnTo>
                <a:lnTo>
                  <a:pt x="0" y="25662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18576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-10800000">
            <a:off x="-3777921" y="2376440"/>
            <a:ext cx="7555842" cy="3482406"/>
            <a:chOff x="0" y="0"/>
            <a:chExt cx="406400" cy="18730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06400" cy="187305"/>
            </a:xfrm>
            <a:custGeom>
              <a:avLst/>
              <a:gdLst/>
              <a:ahLst/>
              <a:cxnLst/>
              <a:rect r="r" b="b" t="t" l="l"/>
              <a:pathLst>
                <a:path h="187305" w="406400">
                  <a:moveTo>
                    <a:pt x="203200" y="0"/>
                  </a:moveTo>
                  <a:lnTo>
                    <a:pt x="203200" y="0"/>
                  </a:lnTo>
                  <a:lnTo>
                    <a:pt x="40640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8223B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127000" y="-38100"/>
              <a:ext cx="152400" cy="2254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-10800000">
            <a:off x="-4109936" y="0"/>
            <a:ext cx="13253936" cy="3370693"/>
            <a:chOff x="0" y="0"/>
            <a:chExt cx="736505" cy="18730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36505" cy="187305"/>
            </a:xfrm>
            <a:custGeom>
              <a:avLst/>
              <a:gdLst/>
              <a:ahLst/>
              <a:cxnLst/>
              <a:rect r="r" b="b" t="t" l="l"/>
              <a:pathLst>
                <a:path h="187305" w="736505">
                  <a:moveTo>
                    <a:pt x="203200" y="0"/>
                  </a:moveTo>
                  <a:lnTo>
                    <a:pt x="533305" y="0"/>
                  </a:lnTo>
                  <a:lnTo>
                    <a:pt x="736505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A20E2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127000" y="-38100"/>
              <a:ext cx="482505" cy="2254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aphicFrame>
        <p:nvGraphicFramePr>
          <p:cNvPr name="Table 9" id="9"/>
          <p:cNvGraphicFramePr>
            <a:graphicFrameLocks noGrp="true"/>
          </p:cNvGraphicFramePr>
          <p:nvPr/>
        </p:nvGraphicFramePr>
        <p:xfrm>
          <a:off x="1958279" y="4624383"/>
          <a:ext cx="7479588" cy="4552950"/>
        </p:xfrm>
        <a:graphic>
          <a:graphicData uri="http://schemas.openxmlformats.org/drawingml/2006/table">
            <a:tbl>
              <a:tblPr/>
              <a:tblGrid>
                <a:gridCol w="1947366"/>
                <a:gridCol w="5532222"/>
              </a:tblGrid>
              <a:tr h="90487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A20E20"/>
                          </a:solidFill>
                          <a:latin typeface="Helios Bold"/>
                        </a:rPr>
                        <a:t>1</a:t>
                      </a:r>
                      <a:endParaRPr lang="en-US" sz="1100"/>
                    </a:p>
                  </a:txBody>
                  <a:tcPr marL="211594" marR="211594" marT="211594" marB="211594" anchor="ctr">
                    <a:lnL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2A2E3A"/>
                          </a:solidFill>
                          <a:latin typeface="Helios"/>
                        </a:rPr>
                        <a:t>Introduction</a:t>
                      </a:r>
                      <a:endParaRPr lang="en-US" sz="1100"/>
                    </a:p>
                  </a:txBody>
                  <a:tcPr marL="211594" marR="211594" marT="211594" marB="211594" anchor="ctr">
                    <a:lnL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A20E20"/>
                          </a:solidFill>
                          <a:latin typeface="Helios Bold"/>
                        </a:rPr>
                        <a:t>2</a:t>
                      </a:r>
                      <a:endParaRPr lang="en-US" sz="1100"/>
                    </a:p>
                  </a:txBody>
                  <a:tcPr marL="211594" marR="211594" marT="211594" marB="211594" anchor="ctr">
                    <a:lnL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2A2E3A"/>
                          </a:solidFill>
                          <a:latin typeface="Helios"/>
                        </a:rPr>
                        <a:t>Le Quoi </a:t>
                      </a:r>
                      <a:endParaRPr lang="en-US" sz="1100"/>
                    </a:p>
                  </a:txBody>
                  <a:tcPr marL="211594" marR="211594" marT="211594" marB="211594" anchor="ctr">
                    <a:lnL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A20E20"/>
                          </a:solidFill>
                          <a:latin typeface="Helios Bold"/>
                        </a:rPr>
                        <a:t>3</a:t>
                      </a:r>
                      <a:endParaRPr lang="en-US" sz="1100"/>
                    </a:p>
                  </a:txBody>
                  <a:tcPr marL="211594" marR="211594" marT="211594" marB="211594" anchor="ctr">
                    <a:lnL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2A2E3A"/>
                          </a:solidFill>
                          <a:latin typeface="Helios"/>
                        </a:rPr>
                        <a:t>Le Pourquoi (Les objectifs)</a:t>
                      </a:r>
                      <a:endParaRPr lang="en-US" sz="1100"/>
                    </a:p>
                  </a:txBody>
                  <a:tcPr marL="211594" marR="211594" marT="211594" marB="211594" anchor="ctr">
                    <a:lnL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A20E20"/>
                          </a:solidFill>
                          <a:latin typeface="Helios Bold"/>
                        </a:rPr>
                        <a:t>4</a:t>
                      </a:r>
                      <a:endParaRPr lang="en-US" sz="1100"/>
                    </a:p>
                  </a:txBody>
                  <a:tcPr marL="211594" marR="211594" marT="211594" marB="211594" anchor="ctr">
                    <a:lnL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2A2E3A"/>
                          </a:solidFill>
                          <a:latin typeface="Helios"/>
                        </a:rPr>
                        <a:t>Le Où et le Quand ?</a:t>
                      </a:r>
                      <a:endParaRPr lang="en-US" sz="1100"/>
                    </a:p>
                  </a:txBody>
                  <a:tcPr marL="211594" marR="211594" marT="211594" marB="211594" anchor="ctr">
                    <a:lnL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487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A20E20"/>
                          </a:solidFill>
                          <a:latin typeface="Helios Bold"/>
                        </a:rPr>
                        <a:t>5</a:t>
                      </a:r>
                      <a:endParaRPr lang="en-US" sz="1100"/>
                    </a:p>
                  </a:txBody>
                  <a:tcPr marL="211594" marR="211594" marT="211594" marB="211594" anchor="ctr">
                    <a:lnL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2A2E3A"/>
                          </a:solidFill>
                          <a:latin typeface="Helios"/>
                        </a:rPr>
                        <a:t>Le Comment</a:t>
                      </a:r>
                      <a:endParaRPr lang="en-US" sz="1100"/>
                    </a:p>
                  </a:txBody>
                  <a:tcPr marL="211594" marR="211594" marT="211594" marB="211594" anchor="ctr">
                    <a:lnL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name="Table 10" id="10"/>
          <p:cNvGraphicFramePr>
            <a:graphicFrameLocks noGrp="true"/>
          </p:cNvGraphicFramePr>
          <p:nvPr/>
        </p:nvGraphicFramePr>
        <p:xfrm>
          <a:off x="9779712" y="4654184"/>
          <a:ext cx="7479588" cy="4134108"/>
        </p:xfrm>
        <a:graphic>
          <a:graphicData uri="http://schemas.openxmlformats.org/drawingml/2006/table">
            <a:tbl>
              <a:tblPr/>
              <a:tblGrid>
                <a:gridCol w="1947366"/>
                <a:gridCol w="5532222"/>
              </a:tblGrid>
              <a:tr h="91290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A20E20"/>
                          </a:solidFill>
                          <a:latin typeface="Helios Bold"/>
                        </a:rPr>
                        <a:t>6</a:t>
                      </a:r>
                      <a:endParaRPr lang="en-US" sz="1100"/>
                    </a:p>
                  </a:txBody>
                  <a:tcPr marL="211594" marR="211594" marT="211594" marB="211594" anchor="ctr">
                    <a:lnL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2A2E3A"/>
                          </a:solidFill>
                          <a:latin typeface="Helios"/>
                        </a:rPr>
                        <a:t>Qui ?</a:t>
                      </a:r>
                      <a:endParaRPr lang="en-US" sz="1100"/>
                    </a:p>
                  </a:txBody>
                  <a:tcPr marL="211594" marR="211594" marT="211594" marB="211594" anchor="ctr">
                    <a:lnL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877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A20E20"/>
                          </a:solidFill>
                          <a:latin typeface="Helios Bold"/>
                        </a:rPr>
                        <a:t>7</a:t>
                      </a:r>
                      <a:endParaRPr lang="en-US" sz="1100"/>
                    </a:p>
                  </a:txBody>
                  <a:tcPr marL="211594" marR="211594" marT="211594" marB="211594" anchor="ctr">
                    <a:lnL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2A2E3A"/>
                          </a:solidFill>
                          <a:latin typeface="Helios"/>
                        </a:rPr>
                        <a:t>Le Combien ?</a:t>
                      </a:r>
                      <a:endParaRPr lang="en-US" sz="1100"/>
                    </a:p>
                  </a:txBody>
                  <a:tcPr marL="211594" marR="211594" marT="211594" marB="211594" anchor="ctr">
                    <a:lnL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364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A20E20"/>
                          </a:solidFill>
                          <a:latin typeface="Helios Bold"/>
                        </a:rPr>
                        <a:t>10</a:t>
                      </a:r>
                      <a:endParaRPr lang="en-US" sz="1100"/>
                    </a:p>
                  </a:txBody>
                  <a:tcPr marL="211594" marR="211594" marT="211594" marB="211594" anchor="ctr">
                    <a:lnL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2A2E3A"/>
                          </a:solidFill>
                          <a:latin typeface="Helios"/>
                        </a:rPr>
                        <a:t>Reformulation des correctifs demandés</a:t>
                      </a:r>
                      <a:endParaRPr lang="en-US" sz="1100"/>
                    </a:p>
                  </a:txBody>
                  <a:tcPr marL="211594" marR="211594" marT="211594" marB="211594" anchor="ctr">
                    <a:lnL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877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A20E20"/>
                          </a:solidFill>
                          <a:latin typeface="Helios Bold"/>
                        </a:rPr>
                        <a:t>11</a:t>
                      </a:r>
                      <a:endParaRPr lang="en-US" sz="1100"/>
                    </a:p>
                  </a:txBody>
                  <a:tcPr marL="211594" marR="211594" marT="211594" marB="211594" anchor="ctr">
                    <a:lnL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2A2E3A"/>
                          </a:solidFill>
                          <a:latin typeface="Helios"/>
                        </a:rPr>
                        <a:t>Prise de congès</a:t>
                      </a:r>
                      <a:endParaRPr lang="en-US" sz="1100"/>
                    </a:p>
                  </a:txBody>
                  <a:tcPr marL="211594" marR="211594" marT="211594" marB="211594" anchor="ctr">
                    <a:lnL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11" id="11"/>
          <p:cNvSpPr txBox="true"/>
          <p:nvPr/>
        </p:nvSpPr>
        <p:spPr>
          <a:xfrm rot="0">
            <a:off x="1028700" y="995362"/>
            <a:ext cx="5263123" cy="1285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199"/>
              </a:lnSpc>
            </a:pPr>
            <a:r>
              <a:rPr lang="en-US" sz="8499">
                <a:solidFill>
                  <a:srgbClr val="FFFFFF"/>
                </a:solidFill>
                <a:latin typeface="TT Hoves Bold"/>
              </a:rPr>
              <a:t>Sommaire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0348711" y="1733502"/>
            <a:ext cx="6910589" cy="1653388"/>
            <a:chOff x="0" y="0"/>
            <a:chExt cx="5213448" cy="1247339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5213448" cy="1247339"/>
            </a:xfrm>
            <a:custGeom>
              <a:avLst/>
              <a:gdLst/>
              <a:ahLst/>
              <a:cxnLst/>
              <a:rect r="r" b="b" t="t" l="l"/>
              <a:pathLst>
                <a:path h="1247339" w="5213448">
                  <a:moveTo>
                    <a:pt x="33609" y="0"/>
                  </a:moveTo>
                  <a:lnTo>
                    <a:pt x="5179839" y="0"/>
                  </a:lnTo>
                  <a:cubicBezTo>
                    <a:pt x="5198401" y="0"/>
                    <a:pt x="5213448" y="15047"/>
                    <a:pt x="5213448" y="33609"/>
                  </a:cubicBezTo>
                  <a:lnTo>
                    <a:pt x="5213448" y="1213730"/>
                  </a:lnTo>
                  <a:cubicBezTo>
                    <a:pt x="5213448" y="1232292"/>
                    <a:pt x="5198401" y="1247339"/>
                    <a:pt x="5179839" y="1247339"/>
                  </a:cubicBezTo>
                  <a:lnTo>
                    <a:pt x="33609" y="1247339"/>
                  </a:lnTo>
                  <a:cubicBezTo>
                    <a:pt x="15047" y="1247339"/>
                    <a:pt x="0" y="1232292"/>
                    <a:pt x="0" y="1213730"/>
                  </a:cubicBezTo>
                  <a:lnTo>
                    <a:pt x="0" y="33609"/>
                  </a:lnTo>
                  <a:cubicBezTo>
                    <a:pt x="0" y="15047"/>
                    <a:pt x="15047" y="0"/>
                    <a:pt x="33609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2A2E3A"/>
              </a:solidFill>
              <a:prstDash val="solid"/>
              <a:round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47625"/>
              <a:ext cx="5213448" cy="1294964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l">
                <a:lnSpc>
                  <a:spcPts val="2520"/>
                </a:lnSpc>
              </a:pPr>
              <a:r>
                <a:rPr lang="en-US" sz="1800">
                  <a:solidFill>
                    <a:srgbClr val="2A2E3A"/>
                  </a:solidFill>
                  <a:latin typeface="Helios"/>
                </a:rPr>
                <a:t>JE PRÉSENTE ICI LE SOMMAIRE DES POINTS QUE JE VAIS ABORDER LORS DE CETTE ENTREVUE DE 15 MINUTES MAXIMUM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0800000">
            <a:off x="-324259" y="-2727870"/>
            <a:ext cx="21853498" cy="5455740"/>
            <a:chOff x="0" y="0"/>
            <a:chExt cx="1012092" cy="25267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12092" cy="252670"/>
            </a:xfrm>
            <a:custGeom>
              <a:avLst/>
              <a:gdLst/>
              <a:ahLst/>
              <a:cxnLst/>
              <a:rect r="r" b="b" t="t" l="l"/>
              <a:pathLst>
                <a:path h="252670" w="1012092">
                  <a:moveTo>
                    <a:pt x="203200" y="0"/>
                  </a:moveTo>
                  <a:lnTo>
                    <a:pt x="808892" y="0"/>
                  </a:lnTo>
                  <a:lnTo>
                    <a:pt x="1012092" y="252670"/>
                  </a:lnTo>
                  <a:lnTo>
                    <a:pt x="0" y="25267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8223B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27000" y="-38100"/>
              <a:ext cx="758092" cy="2907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10800000">
            <a:off x="-6258005" y="-88241"/>
            <a:ext cx="15118279" cy="3185392"/>
            <a:chOff x="0" y="0"/>
            <a:chExt cx="1216146" cy="25624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16146" cy="256240"/>
            </a:xfrm>
            <a:custGeom>
              <a:avLst/>
              <a:gdLst/>
              <a:ahLst/>
              <a:cxnLst/>
              <a:rect r="r" b="b" t="t" l="l"/>
              <a:pathLst>
                <a:path h="256240" w="1216146">
                  <a:moveTo>
                    <a:pt x="203200" y="0"/>
                  </a:moveTo>
                  <a:lnTo>
                    <a:pt x="1012946" y="0"/>
                  </a:lnTo>
                  <a:lnTo>
                    <a:pt x="1216146" y="256240"/>
                  </a:lnTo>
                  <a:lnTo>
                    <a:pt x="0" y="25624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A20E2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27000" y="-38100"/>
              <a:ext cx="962146" cy="2943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28700" y="3697226"/>
            <a:ext cx="5070039" cy="5071653"/>
            <a:chOff x="0" y="0"/>
            <a:chExt cx="1335319" cy="133574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335319" cy="1335744"/>
            </a:xfrm>
            <a:custGeom>
              <a:avLst/>
              <a:gdLst/>
              <a:ahLst/>
              <a:cxnLst/>
              <a:rect r="r" b="b" t="t" l="l"/>
              <a:pathLst>
                <a:path h="1335744" w="1335319">
                  <a:moveTo>
                    <a:pt x="0" y="0"/>
                  </a:moveTo>
                  <a:lnTo>
                    <a:pt x="1335319" y="0"/>
                  </a:lnTo>
                  <a:lnTo>
                    <a:pt x="1335319" y="1335744"/>
                  </a:lnTo>
                  <a:lnTo>
                    <a:pt x="0" y="1335744"/>
                  </a:lnTo>
                  <a:close/>
                </a:path>
              </a:pathLst>
            </a:custGeom>
            <a:solidFill>
              <a:srgbClr val="E4E4E4"/>
            </a:solidFill>
            <a:ln w="9525" cap="sq">
              <a:solidFill>
                <a:srgbClr val="2A2E3A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1335319" cy="13738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6608980" y="3697226"/>
            <a:ext cx="5070039" cy="5071653"/>
            <a:chOff x="0" y="0"/>
            <a:chExt cx="1335319" cy="133574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335319" cy="1335744"/>
            </a:xfrm>
            <a:custGeom>
              <a:avLst/>
              <a:gdLst/>
              <a:ahLst/>
              <a:cxnLst/>
              <a:rect r="r" b="b" t="t" l="l"/>
              <a:pathLst>
                <a:path h="1335744" w="1335319">
                  <a:moveTo>
                    <a:pt x="0" y="0"/>
                  </a:moveTo>
                  <a:lnTo>
                    <a:pt x="1335319" y="0"/>
                  </a:lnTo>
                  <a:lnTo>
                    <a:pt x="1335319" y="1335744"/>
                  </a:lnTo>
                  <a:lnTo>
                    <a:pt x="0" y="1335744"/>
                  </a:lnTo>
                  <a:close/>
                </a:path>
              </a:pathLst>
            </a:custGeom>
            <a:solidFill>
              <a:srgbClr val="E4E4E4"/>
            </a:solidFill>
            <a:ln w="9525" cap="sq">
              <a:solidFill>
                <a:srgbClr val="2A2E3A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1335319" cy="13738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2278597" y="3697226"/>
            <a:ext cx="5070039" cy="5071653"/>
            <a:chOff x="0" y="0"/>
            <a:chExt cx="1335319" cy="1335744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335319" cy="1335744"/>
            </a:xfrm>
            <a:custGeom>
              <a:avLst/>
              <a:gdLst/>
              <a:ahLst/>
              <a:cxnLst/>
              <a:rect r="r" b="b" t="t" l="l"/>
              <a:pathLst>
                <a:path h="1335744" w="1335319">
                  <a:moveTo>
                    <a:pt x="0" y="0"/>
                  </a:moveTo>
                  <a:lnTo>
                    <a:pt x="1335319" y="0"/>
                  </a:lnTo>
                  <a:lnTo>
                    <a:pt x="1335319" y="1335744"/>
                  </a:lnTo>
                  <a:lnTo>
                    <a:pt x="0" y="1335744"/>
                  </a:lnTo>
                  <a:close/>
                </a:path>
              </a:pathLst>
            </a:custGeom>
            <a:solidFill>
              <a:srgbClr val="E4E4E4"/>
            </a:solidFill>
            <a:ln w="9525" cap="sq">
              <a:solidFill>
                <a:srgbClr val="2A2E3A"/>
              </a:solidFill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1335319" cy="13738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2963877" y="4719229"/>
            <a:ext cx="1199685" cy="1199685"/>
            <a:chOff x="0" y="0"/>
            <a:chExt cx="1599580" cy="1599580"/>
          </a:xfrm>
        </p:grpSpPr>
        <p:grpSp>
          <p:nvGrpSpPr>
            <p:cNvPr name="Group 18" id="18"/>
            <p:cNvGrpSpPr/>
            <p:nvPr/>
          </p:nvGrpSpPr>
          <p:grpSpPr>
            <a:xfrm rot="0">
              <a:off x="0" y="0"/>
              <a:ext cx="1599580" cy="1599580"/>
              <a:chOff x="0" y="0"/>
              <a:chExt cx="812800" cy="812800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8223B"/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00"/>
                  </a:lnSpc>
                </a:pPr>
              </a:p>
            </p:txBody>
          </p:sp>
        </p:grpSp>
        <p:sp>
          <p:nvSpPr>
            <p:cNvPr name="Freeform 21" id="21"/>
            <p:cNvSpPr/>
            <p:nvPr/>
          </p:nvSpPr>
          <p:spPr>
            <a:xfrm flipH="false" flipV="false" rot="0">
              <a:off x="479047" y="397031"/>
              <a:ext cx="641486" cy="805519"/>
            </a:xfrm>
            <a:custGeom>
              <a:avLst/>
              <a:gdLst/>
              <a:ahLst/>
              <a:cxnLst/>
              <a:rect r="r" b="b" t="t" l="l"/>
              <a:pathLst>
                <a:path h="805519" w="641486">
                  <a:moveTo>
                    <a:pt x="0" y="0"/>
                  </a:moveTo>
                  <a:lnTo>
                    <a:pt x="641486" y="0"/>
                  </a:lnTo>
                  <a:lnTo>
                    <a:pt x="641486" y="805519"/>
                  </a:lnTo>
                  <a:lnTo>
                    <a:pt x="0" y="805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8544157" y="4719229"/>
            <a:ext cx="1199685" cy="1199685"/>
            <a:chOff x="0" y="0"/>
            <a:chExt cx="1599580" cy="1599580"/>
          </a:xfrm>
        </p:grpSpPr>
        <p:grpSp>
          <p:nvGrpSpPr>
            <p:cNvPr name="Group 23" id="23"/>
            <p:cNvGrpSpPr/>
            <p:nvPr/>
          </p:nvGrpSpPr>
          <p:grpSpPr>
            <a:xfrm rot="0">
              <a:off x="0" y="0"/>
              <a:ext cx="1599580" cy="1599580"/>
              <a:chOff x="0" y="0"/>
              <a:chExt cx="812800" cy="812800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8223B"/>
              </a:solidFill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00"/>
                  </a:lnSpc>
                </a:pPr>
              </a:p>
            </p:txBody>
          </p:sp>
        </p:grpSp>
        <p:sp>
          <p:nvSpPr>
            <p:cNvPr name="Freeform 26" id="26"/>
            <p:cNvSpPr/>
            <p:nvPr/>
          </p:nvSpPr>
          <p:spPr>
            <a:xfrm flipH="false" flipV="false" rot="0">
              <a:off x="408130" y="460826"/>
              <a:ext cx="783321" cy="677929"/>
            </a:xfrm>
            <a:custGeom>
              <a:avLst/>
              <a:gdLst/>
              <a:ahLst/>
              <a:cxnLst/>
              <a:rect r="r" b="b" t="t" l="l"/>
              <a:pathLst>
                <a:path h="677929" w="783321">
                  <a:moveTo>
                    <a:pt x="0" y="0"/>
                  </a:moveTo>
                  <a:lnTo>
                    <a:pt x="783321" y="0"/>
                  </a:lnTo>
                  <a:lnTo>
                    <a:pt x="783321" y="677929"/>
                  </a:lnTo>
                  <a:lnTo>
                    <a:pt x="0" y="6779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14124438" y="4719229"/>
            <a:ext cx="1199685" cy="1199685"/>
            <a:chOff x="0" y="0"/>
            <a:chExt cx="1599580" cy="1599580"/>
          </a:xfrm>
        </p:grpSpPr>
        <p:grpSp>
          <p:nvGrpSpPr>
            <p:cNvPr name="Group 28" id="28"/>
            <p:cNvGrpSpPr/>
            <p:nvPr/>
          </p:nvGrpSpPr>
          <p:grpSpPr>
            <a:xfrm rot="0">
              <a:off x="0" y="0"/>
              <a:ext cx="1599580" cy="1599580"/>
              <a:chOff x="0" y="0"/>
              <a:chExt cx="812800" cy="812800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8223B"/>
              </a:solidFill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00"/>
                  </a:lnSpc>
                </a:pPr>
              </a:p>
            </p:txBody>
          </p:sp>
        </p:grpSp>
        <p:sp>
          <p:nvSpPr>
            <p:cNvPr name="Freeform 31" id="31"/>
            <p:cNvSpPr/>
            <p:nvPr/>
          </p:nvSpPr>
          <p:spPr>
            <a:xfrm flipH="false" flipV="false" rot="0">
              <a:off x="367408" y="479827"/>
              <a:ext cx="864764" cy="639925"/>
            </a:xfrm>
            <a:custGeom>
              <a:avLst/>
              <a:gdLst/>
              <a:ahLst/>
              <a:cxnLst/>
              <a:rect r="r" b="b" t="t" l="l"/>
              <a:pathLst>
                <a:path h="639925" w="864764">
                  <a:moveTo>
                    <a:pt x="0" y="0"/>
                  </a:moveTo>
                  <a:lnTo>
                    <a:pt x="864764" y="0"/>
                  </a:lnTo>
                  <a:lnTo>
                    <a:pt x="864764" y="639926"/>
                  </a:lnTo>
                  <a:lnTo>
                    <a:pt x="0" y="6399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12024212" y="9468739"/>
            <a:ext cx="5765006" cy="1028700"/>
            <a:chOff x="0" y="0"/>
            <a:chExt cx="7686674" cy="1371600"/>
          </a:xfrm>
        </p:grpSpPr>
        <p:grpSp>
          <p:nvGrpSpPr>
            <p:cNvPr name="Group 33" id="33"/>
            <p:cNvGrpSpPr/>
            <p:nvPr/>
          </p:nvGrpSpPr>
          <p:grpSpPr>
            <a:xfrm rot="0">
              <a:off x="0" y="0"/>
              <a:ext cx="7686674" cy="1371600"/>
              <a:chOff x="0" y="0"/>
              <a:chExt cx="1049690" cy="187305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0" y="0"/>
                <a:ext cx="1049690" cy="187305"/>
              </a:xfrm>
              <a:custGeom>
                <a:avLst/>
                <a:gdLst/>
                <a:ahLst/>
                <a:cxnLst/>
                <a:rect r="r" b="b" t="t" l="l"/>
                <a:pathLst>
                  <a:path h="187305" w="1049690">
                    <a:moveTo>
                      <a:pt x="203200" y="0"/>
                    </a:moveTo>
                    <a:lnTo>
                      <a:pt x="846490" y="0"/>
                    </a:lnTo>
                    <a:lnTo>
                      <a:pt x="1049690" y="187305"/>
                    </a:lnTo>
                    <a:lnTo>
                      <a:pt x="0" y="187305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A20E20"/>
              </a:solidFill>
            </p:spPr>
          </p:sp>
          <p:sp>
            <p:nvSpPr>
              <p:cNvPr name="TextBox 35" id="35"/>
              <p:cNvSpPr txBox="true"/>
              <p:nvPr/>
            </p:nvSpPr>
            <p:spPr>
              <a:xfrm>
                <a:off x="127000" y="-38100"/>
                <a:ext cx="795690" cy="22540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00"/>
                  </a:lnSpc>
                </a:pPr>
              </a:p>
            </p:txBody>
          </p:sp>
        </p:grpSp>
        <p:sp>
          <p:nvSpPr>
            <p:cNvPr name="TextBox 36" id="36"/>
            <p:cNvSpPr txBox="true"/>
            <p:nvPr/>
          </p:nvSpPr>
          <p:spPr>
            <a:xfrm rot="0">
              <a:off x="1942883" y="475615"/>
              <a:ext cx="2698286" cy="3917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marL="0" indent="0" lvl="0">
                <a:lnSpc>
                  <a:spcPts val="2340"/>
                </a:lnSpc>
                <a:spcBef>
                  <a:spcPct val="0"/>
                </a:spcBef>
              </a:pPr>
              <a:r>
                <a:rPr lang="en-US" sz="1800">
                  <a:solidFill>
                    <a:srgbClr val="FFFFFF"/>
                  </a:solidFill>
                  <a:latin typeface="Helios Bold"/>
                </a:rPr>
                <a:t>APPROBATION ?</a:t>
              </a:r>
            </a:p>
          </p:txBody>
        </p:sp>
      </p:grpSp>
      <p:sp>
        <p:nvSpPr>
          <p:cNvPr name="Freeform 37" id="37"/>
          <p:cNvSpPr/>
          <p:nvPr/>
        </p:nvSpPr>
        <p:spPr>
          <a:xfrm flipH="false" flipV="false" rot="0">
            <a:off x="17444025" y="9468739"/>
            <a:ext cx="690385" cy="690385"/>
          </a:xfrm>
          <a:custGeom>
            <a:avLst/>
            <a:gdLst/>
            <a:ahLst/>
            <a:cxnLst/>
            <a:rect r="r" b="b" t="t" l="l"/>
            <a:pathLst>
              <a:path h="690385" w="690385">
                <a:moveTo>
                  <a:pt x="0" y="0"/>
                </a:moveTo>
                <a:lnTo>
                  <a:pt x="690385" y="0"/>
                </a:lnTo>
                <a:lnTo>
                  <a:pt x="690385" y="690385"/>
                </a:lnTo>
                <a:lnTo>
                  <a:pt x="0" y="6903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16358142" y="9468739"/>
            <a:ext cx="717948" cy="731666"/>
          </a:xfrm>
          <a:custGeom>
            <a:avLst/>
            <a:gdLst/>
            <a:ahLst/>
            <a:cxnLst/>
            <a:rect r="r" b="b" t="t" l="l"/>
            <a:pathLst>
              <a:path h="731666" w="717948">
                <a:moveTo>
                  <a:pt x="0" y="0"/>
                </a:moveTo>
                <a:lnTo>
                  <a:pt x="717947" y="0"/>
                </a:lnTo>
                <a:lnTo>
                  <a:pt x="717947" y="731666"/>
                </a:lnTo>
                <a:lnTo>
                  <a:pt x="0" y="73166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39" id="39"/>
          <p:cNvSpPr txBox="true"/>
          <p:nvPr/>
        </p:nvSpPr>
        <p:spPr>
          <a:xfrm rot="0">
            <a:off x="1057662" y="882901"/>
            <a:ext cx="6211801" cy="1285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199"/>
              </a:lnSpc>
            </a:pPr>
            <a:r>
              <a:rPr lang="en-US" sz="8499">
                <a:solidFill>
                  <a:srgbClr val="FFFFFF"/>
                </a:solidFill>
                <a:latin typeface="TT Hoves Bold"/>
              </a:rPr>
              <a:t>Le Quoi ?</a:t>
            </a:r>
          </a:p>
        </p:txBody>
      </p:sp>
      <p:grpSp>
        <p:nvGrpSpPr>
          <p:cNvPr name="Group 40" id="40"/>
          <p:cNvGrpSpPr/>
          <p:nvPr/>
        </p:nvGrpSpPr>
        <p:grpSpPr>
          <a:xfrm rot="0">
            <a:off x="1660221" y="6521154"/>
            <a:ext cx="3806998" cy="1461545"/>
            <a:chOff x="0" y="0"/>
            <a:chExt cx="5075997" cy="1948727"/>
          </a:xfrm>
        </p:grpSpPr>
        <p:sp>
          <p:nvSpPr>
            <p:cNvPr name="TextBox 41" id="41"/>
            <p:cNvSpPr txBox="true"/>
            <p:nvPr/>
          </p:nvSpPr>
          <p:spPr>
            <a:xfrm rot="0">
              <a:off x="0" y="-9525"/>
              <a:ext cx="5075997" cy="7016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079"/>
                </a:lnSpc>
                <a:spcBef>
                  <a:spcPct val="0"/>
                </a:spcBef>
              </a:pPr>
              <a:r>
                <a:rPr lang="en-US" sz="3399">
                  <a:solidFill>
                    <a:srgbClr val="2A2E3A"/>
                  </a:solidFill>
                  <a:latin typeface="Helios Bold"/>
                </a:rPr>
                <a:t>JOUR 1</a:t>
              </a:r>
            </a:p>
          </p:txBody>
        </p:sp>
        <p:sp>
          <p:nvSpPr>
            <p:cNvPr name="TextBox 42" id="42"/>
            <p:cNvSpPr txBox="true"/>
            <p:nvPr/>
          </p:nvSpPr>
          <p:spPr>
            <a:xfrm rot="0">
              <a:off x="0" y="855257"/>
              <a:ext cx="5075997" cy="10934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518160" indent="-259080" lvl="1">
                <a:lnSpc>
                  <a:spcPts val="3359"/>
                </a:lnSpc>
                <a:buFont typeface="Arial"/>
                <a:buChar char="•"/>
              </a:pPr>
              <a:r>
                <a:rPr lang="en-US" sz="2400">
                  <a:solidFill>
                    <a:srgbClr val="2A2E3A"/>
                  </a:solidFill>
                  <a:latin typeface="Helios"/>
                </a:rPr>
                <a:t>Le matin</a:t>
              </a:r>
            </a:p>
            <a:p>
              <a:pPr algn="l" marL="518160" indent="-259080" lvl="1">
                <a:lnSpc>
                  <a:spcPts val="3359"/>
                </a:lnSpc>
                <a:buFont typeface="Arial"/>
                <a:buChar char="•"/>
              </a:pPr>
              <a:r>
                <a:rPr lang="en-US" sz="2400">
                  <a:solidFill>
                    <a:srgbClr val="2A2E3A"/>
                  </a:solidFill>
                  <a:latin typeface="Helios"/>
                </a:rPr>
                <a:t>L’après midi</a:t>
              </a:r>
            </a:p>
          </p:txBody>
        </p:sp>
      </p:grpSp>
      <p:sp>
        <p:nvSpPr>
          <p:cNvPr name="TextBox 43" id="43"/>
          <p:cNvSpPr txBox="true"/>
          <p:nvPr/>
        </p:nvSpPr>
        <p:spPr>
          <a:xfrm rot="0">
            <a:off x="9743843" y="1106739"/>
            <a:ext cx="6332551" cy="589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Helios"/>
              </a:rPr>
              <a:t>Le programme de l’évènement</a:t>
            </a:r>
          </a:p>
        </p:txBody>
      </p:sp>
      <p:grpSp>
        <p:nvGrpSpPr>
          <p:cNvPr name="Group 44" id="44"/>
          <p:cNvGrpSpPr/>
          <p:nvPr/>
        </p:nvGrpSpPr>
        <p:grpSpPr>
          <a:xfrm rot="0">
            <a:off x="7269463" y="6521154"/>
            <a:ext cx="3806998" cy="1461545"/>
            <a:chOff x="0" y="0"/>
            <a:chExt cx="5075997" cy="1948727"/>
          </a:xfrm>
        </p:grpSpPr>
        <p:sp>
          <p:nvSpPr>
            <p:cNvPr name="TextBox 45" id="45"/>
            <p:cNvSpPr txBox="true"/>
            <p:nvPr/>
          </p:nvSpPr>
          <p:spPr>
            <a:xfrm rot="0">
              <a:off x="0" y="-9525"/>
              <a:ext cx="5075997" cy="7016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079"/>
                </a:lnSpc>
                <a:spcBef>
                  <a:spcPct val="0"/>
                </a:spcBef>
              </a:pPr>
              <a:r>
                <a:rPr lang="en-US" sz="3399">
                  <a:solidFill>
                    <a:srgbClr val="2A2E3A"/>
                  </a:solidFill>
                  <a:latin typeface="Helios Bold"/>
                </a:rPr>
                <a:t>JOUR 2</a:t>
              </a:r>
            </a:p>
          </p:txBody>
        </p:sp>
        <p:sp>
          <p:nvSpPr>
            <p:cNvPr name="TextBox 46" id="46"/>
            <p:cNvSpPr txBox="true"/>
            <p:nvPr/>
          </p:nvSpPr>
          <p:spPr>
            <a:xfrm rot="0">
              <a:off x="0" y="855257"/>
              <a:ext cx="5075997" cy="10934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518160" indent="-259080" lvl="1">
                <a:lnSpc>
                  <a:spcPts val="3359"/>
                </a:lnSpc>
                <a:buFont typeface="Arial"/>
                <a:buChar char="•"/>
              </a:pPr>
              <a:r>
                <a:rPr lang="en-US" sz="2400">
                  <a:solidFill>
                    <a:srgbClr val="2A2E3A"/>
                  </a:solidFill>
                  <a:latin typeface="Helios"/>
                </a:rPr>
                <a:t>Le matin</a:t>
              </a:r>
            </a:p>
            <a:p>
              <a:pPr algn="l" marL="518160" indent="-259080" lvl="1">
                <a:lnSpc>
                  <a:spcPts val="3359"/>
                </a:lnSpc>
                <a:buFont typeface="Arial"/>
                <a:buChar char="•"/>
              </a:pPr>
              <a:r>
                <a:rPr lang="en-US" sz="2400">
                  <a:solidFill>
                    <a:srgbClr val="2A2E3A"/>
                  </a:solidFill>
                  <a:latin typeface="Helios"/>
                </a:rPr>
                <a:t>L’après midi</a:t>
              </a:r>
            </a:p>
          </p:txBody>
        </p:sp>
      </p:grpSp>
      <p:grpSp>
        <p:nvGrpSpPr>
          <p:cNvPr name="Group 47" id="47"/>
          <p:cNvGrpSpPr/>
          <p:nvPr/>
        </p:nvGrpSpPr>
        <p:grpSpPr>
          <a:xfrm rot="0">
            <a:off x="12910118" y="6521154"/>
            <a:ext cx="3806998" cy="1461545"/>
            <a:chOff x="0" y="0"/>
            <a:chExt cx="5075997" cy="1948727"/>
          </a:xfrm>
        </p:grpSpPr>
        <p:sp>
          <p:nvSpPr>
            <p:cNvPr name="TextBox 48" id="48"/>
            <p:cNvSpPr txBox="true"/>
            <p:nvPr/>
          </p:nvSpPr>
          <p:spPr>
            <a:xfrm rot="0">
              <a:off x="0" y="-9525"/>
              <a:ext cx="5075997" cy="7016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079"/>
                </a:lnSpc>
                <a:spcBef>
                  <a:spcPct val="0"/>
                </a:spcBef>
              </a:pPr>
              <a:r>
                <a:rPr lang="en-US" sz="3399">
                  <a:solidFill>
                    <a:srgbClr val="2A2E3A"/>
                  </a:solidFill>
                  <a:latin typeface="Helios Bold"/>
                </a:rPr>
                <a:t>JOUR 3</a:t>
              </a:r>
            </a:p>
          </p:txBody>
        </p:sp>
        <p:sp>
          <p:nvSpPr>
            <p:cNvPr name="TextBox 49" id="49"/>
            <p:cNvSpPr txBox="true"/>
            <p:nvPr/>
          </p:nvSpPr>
          <p:spPr>
            <a:xfrm rot="0">
              <a:off x="0" y="855257"/>
              <a:ext cx="5075997" cy="10934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518160" indent="-259080" lvl="1">
                <a:lnSpc>
                  <a:spcPts val="3359"/>
                </a:lnSpc>
                <a:buFont typeface="Arial"/>
                <a:buChar char="•"/>
              </a:pPr>
              <a:r>
                <a:rPr lang="en-US" sz="2400">
                  <a:solidFill>
                    <a:srgbClr val="2A2E3A"/>
                  </a:solidFill>
                  <a:latin typeface="Helios"/>
                </a:rPr>
                <a:t>Le matin</a:t>
              </a:r>
            </a:p>
            <a:p>
              <a:pPr algn="l" marL="518160" indent="-259080" lvl="1">
                <a:lnSpc>
                  <a:spcPts val="3359"/>
                </a:lnSpc>
                <a:buFont typeface="Arial"/>
                <a:buChar char="•"/>
              </a:pPr>
              <a:r>
                <a:rPr lang="en-US" sz="2400">
                  <a:solidFill>
                    <a:srgbClr val="2A2E3A"/>
                  </a:solidFill>
                  <a:latin typeface="Helios"/>
                </a:rPr>
                <a:t>L’après midi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0800000">
            <a:off x="-324259" y="-2727870"/>
            <a:ext cx="21853498" cy="5455740"/>
            <a:chOff x="0" y="0"/>
            <a:chExt cx="1012092" cy="25267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12092" cy="252670"/>
            </a:xfrm>
            <a:custGeom>
              <a:avLst/>
              <a:gdLst/>
              <a:ahLst/>
              <a:cxnLst/>
              <a:rect r="r" b="b" t="t" l="l"/>
              <a:pathLst>
                <a:path h="252670" w="1012092">
                  <a:moveTo>
                    <a:pt x="203200" y="0"/>
                  </a:moveTo>
                  <a:lnTo>
                    <a:pt x="808892" y="0"/>
                  </a:lnTo>
                  <a:lnTo>
                    <a:pt x="1012092" y="252670"/>
                  </a:lnTo>
                  <a:lnTo>
                    <a:pt x="0" y="25267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8223B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27000" y="-38100"/>
              <a:ext cx="758092" cy="2907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10800000">
            <a:off x="-6258005" y="-88241"/>
            <a:ext cx="15118279" cy="3185392"/>
            <a:chOff x="0" y="0"/>
            <a:chExt cx="1216146" cy="25624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16146" cy="256240"/>
            </a:xfrm>
            <a:custGeom>
              <a:avLst/>
              <a:gdLst/>
              <a:ahLst/>
              <a:cxnLst/>
              <a:rect r="r" b="b" t="t" l="l"/>
              <a:pathLst>
                <a:path h="256240" w="1216146">
                  <a:moveTo>
                    <a:pt x="203200" y="0"/>
                  </a:moveTo>
                  <a:lnTo>
                    <a:pt x="1012946" y="0"/>
                  </a:lnTo>
                  <a:lnTo>
                    <a:pt x="1216146" y="256240"/>
                  </a:lnTo>
                  <a:lnTo>
                    <a:pt x="0" y="25624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A20E2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27000" y="-38100"/>
              <a:ext cx="962146" cy="2943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28700" y="3697226"/>
            <a:ext cx="6240763" cy="5071653"/>
            <a:chOff x="0" y="0"/>
            <a:chExt cx="1643658" cy="133574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643658" cy="1335744"/>
            </a:xfrm>
            <a:custGeom>
              <a:avLst/>
              <a:gdLst/>
              <a:ahLst/>
              <a:cxnLst/>
              <a:rect r="r" b="b" t="t" l="l"/>
              <a:pathLst>
                <a:path h="1335744" w="1643658">
                  <a:moveTo>
                    <a:pt x="0" y="0"/>
                  </a:moveTo>
                  <a:lnTo>
                    <a:pt x="1643658" y="0"/>
                  </a:lnTo>
                  <a:lnTo>
                    <a:pt x="1643658" y="1335744"/>
                  </a:lnTo>
                  <a:lnTo>
                    <a:pt x="0" y="1335744"/>
                  </a:lnTo>
                  <a:close/>
                </a:path>
              </a:pathLst>
            </a:custGeom>
            <a:solidFill>
              <a:srgbClr val="E4E4E4"/>
            </a:solidFill>
            <a:ln w="9525" cap="sq">
              <a:solidFill>
                <a:srgbClr val="2A2E3A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1643658" cy="13738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057662" y="239964"/>
            <a:ext cx="6211801" cy="2571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199"/>
              </a:lnSpc>
            </a:pPr>
            <a:r>
              <a:rPr lang="en-US" sz="8499">
                <a:solidFill>
                  <a:srgbClr val="FFFFFF"/>
                </a:solidFill>
                <a:latin typeface="TT Hoves Bold"/>
              </a:rPr>
              <a:t>Le Pourquoi ?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452819" y="5568394"/>
            <a:ext cx="5194136" cy="1880645"/>
            <a:chOff x="0" y="0"/>
            <a:chExt cx="6925515" cy="2507527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-9525"/>
              <a:ext cx="6925515" cy="7016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079"/>
                </a:lnSpc>
                <a:spcBef>
                  <a:spcPct val="0"/>
                </a:spcBef>
              </a:pPr>
              <a:r>
                <a:rPr lang="en-US" sz="3399">
                  <a:solidFill>
                    <a:srgbClr val="2A2E3A"/>
                  </a:solidFill>
                  <a:latin typeface="Helios Bold"/>
                </a:rPr>
                <a:t>objectifs quantitatifs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855257"/>
              <a:ext cx="6925515" cy="16522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518160" indent="-259080" lvl="1">
                <a:lnSpc>
                  <a:spcPts val="3359"/>
                </a:lnSpc>
                <a:buFont typeface="Arial"/>
                <a:buChar char="•"/>
              </a:pPr>
              <a:r>
                <a:rPr lang="en-US" sz="2400">
                  <a:solidFill>
                    <a:srgbClr val="2A2E3A"/>
                  </a:solidFill>
                  <a:latin typeface="Helios"/>
                </a:rPr>
                <a:t>5 contrats / commerciaux le jour J</a:t>
              </a:r>
            </a:p>
            <a:p>
              <a:pPr algn="l" marL="518160" indent="-259080" lvl="1">
                <a:lnSpc>
                  <a:spcPts val="3359"/>
                </a:lnSpc>
                <a:buFont typeface="Arial"/>
                <a:buChar char="•"/>
              </a:pPr>
              <a:r>
                <a:rPr lang="en-US" sz="2400">
                  <a:solidFill>
                    <a:srgbClr val="2A2E3A"/>
                  </a:solidFill>
                  <a:latin typeface="Helios"/>
                </a:rPr>
                <a:t>10 rendez-vous le jour J</a:t>
              </a:r>
            </a:p>
            <a:p>
              <a:pPr algn="l" marL="518160" indent="-259080" lvl="1">
                <a:lnSpc>
                  <a:spcPts val="3359"/>
                </a:lnSpc>
                <a:buFont typeface="Arial"/>
                <a:buChar char="•"/>
              </a:pPr>
              <a:r>
                <a:rPr lang="en-US" sz="2400">
                  <a:solidFill>
                    <a:srgbClr val="2A2E3A"/>
                  </a:solidFill>
                  <a:latin typeface="Helios"/>
                </a:rPr>
                <a:t>8 signatures 3 mois après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3563720" y="3943815"/>
            <a:ext cx="1199685" cy="1199685"/>
            <a:chOff x="0" y="0"/>
            <a:chExt cx="1599580" cy="1599580"/>
          </a:xfrm>
        </p:grpSpPr>
        <p:grpSp>
          <p:nvGrpSpPr>
            <p:cNvPr name="Group 16" id="16"/>
            <p:cNvGrpSpPr/>
            <p:nvPr/>
          </p:nvGrpSpPr>
          <p:grpSpPr>
            <a:xfrm rot="0">
              <a:off x="0" y="0"/>
              <a:ext cx="1599580" cy="1599580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8223B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00"/>
                  </a:lnSpc>
                </a:pPr>
              </a:p>
            </p:txBody>
          </p:sp>
        </p:grpSp>
        <p:sp>
          <p:nvSpPr>
            <p:cNvPr name="Freeform 19" id="19"/>
            <p:cNvSpPr/>
            <p:nvPr/>
          </p:nvSpPr>
          <p:spPr>
            <a:xfrm flipH="false" flipV="false" rot="0">
              <a:off x="479047" y="397031"/>
              <a:ext cx="641486" cy="805519"/>
            </a:xfrm>
            <a:custGeom>
              <a:avLst/>
              <a:gdLst/>
              <a:ahLst/>
              <a:cxnLst/>
              <a:rect r="r" b="b" t="t" l="l"/>
              <a:pathLst>
                <a:path h="805519" w="641486">
                  <a:moveTo>
                    <a:pt x="0" y="0"/>
                  </a:moveTo>
                  <a:lnTo>
                    <a:pt x="641486" y="0"/>
                  </a:lnTo>
                  <a:lnTo>
                    <a:pt x="641486" y="805519"/>
                  </a:lnTo>
                  <a:lnTo>
                    <a:pt x="0" y="805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20" id="20"/>
          <p:cNvSpPr txBox="true"/>
          <p:nvPr/>
        </p:nvSpPr>
        <p:spPr>
          <a:xfrm rot="0">
            <a:off x="9743843" y="1106739"/>
            <a:ext cx="6332551" cy="589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Helios"/>
              </a:rPr>
              <a:t>Les objectifs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8237052" y="3697226"/>
            <a:ext cx="7839341" cy="5071653"/>
            <a:chOff x="0" y="0"/>
            <a:chExt cx="2064682" cy="1335744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2064682" cy="1335744"/>
            </a:xfrm>
            <a:custGeom>
              <a:avLst/>
              <a:gdLst/>
              <a:ahLst/>
              <a:cxnLst/>
              <a:rect r="r" b="b" t="t" l="l"/>
              <a:pathLst>
                <a:path h="1335744" w="2064682">
                  <a:moveTo>
                    <a:pt x="0" y="0"/>
                  </a:moveTo>
                  <a:lnTo>
                    <a:pt x="2064682" y="0"/>
                  </a:lnTo>
                  <a:lnTo>
                    <a:pt x="2064682" y="1335744"/>
                  </a:lnTo>
                  <a:lnTo>
                    <a:pt x="0" y="1335744"/>
                  </a:lnTo>
                  <a:close/>
                </a:path>
              </a:pathLst>
            </a:custGeom>
            <a:solidFill>
              <a:srgbClr val="E4E4E4"/>
            </a:solidFill>
            <a:ln w="9525" cap="sq">
              <a:solidFill>
                <a:srgbClr val="2A2E3A"/>
              </a:solidFill>
              <a:prstDash val="solid"/>
              <a:miter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0" y="-38100"/>
              <a:ext cx="2064682" cy="13738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1710433" y="3943815"/>
            <a:ext cx="1199685" cy="1199685"/>
            <a:chOff x="0" y="0"/>
            <a:chExt cx="1599580" cy="1599580"/>
          </a:xfrm>
        </p:grpSpPr>
        <p:grpSp>
          <p:nvGrpSpPr>
            <p:cNvPr name="Group 25" id="25"/>
            <p:cNvGrpSpPr/>
            <p:nvPr/>
          </p:nvGrpSpPr>
          <p:grpSpPr>
            <a:xfrm rot="0">
              <a:off x="0" y="0"/>
              <a:ext cx="1599580" cy="1599580"/>
              <a:chOff x="0" y="0"/>
              <a:chExt cx="812800" cy="812800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8223B"/>
              </a:solidFill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00"/>
                  </a:lnSpc>
                </a:pPr>
              </a:p>
            </p:txBody>
          </p:sp>
        </p:grpSp>
        <p:sp>
          <p:nvSpPr>
            <p:cNvPr name="Freeform 28" id="28"/>
            <p:cNvSpPr/>
            <p:nvPr/>
          </p:nvSpPr>
          <p:spPr>
            <a:xfrm flipH="false" flipV="false" rot="0">
              <a:off x="367408" y="479827"/>
              <a:ext cx="864764" cy="639925"/>
            </a:xfrm>
            <a:custGeom>
              <a:avLst/>
              <a:gdLst/>
              <a:ahLst/>
              <a:cxnLst/>
              <a:rect r="r" b="b" t="t" l="l"/>
              <a:pathLst>
                <a:path h="639925" w="864764">
                  <a:moveTo>
                    <a:pt x="0" y="0"/>
                  </a:moveTo>
                  <a:lnTo>
                    <a:pt x="864764" y="0"/>
                  </a:lnTo>
                  <a:lnTo>
                    <a:pt x="864764" y="639926"/>
                  </a:lnTo>
                  <a:lnTo>
                    <a:pt x="0" y="6399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9" id="29"/>
          <p:cNvGrpSpPr/>
          <p:nvPr/>
        </p:nvGrpSpPr>
        <p:grpSpPr>
          <a:xfrm rot="0">
            <a:off x="9559655" y="5568394"/>
            <a:ext cx="5194136" cy="1880645"/>
            <a:chOff x="0" y="0"/>
            <a:chExt cx="6925515" cy="2507527"/>
          </a:xfrm>
        </p:grpSpPr>
        <p:sp>
          <p:nvSpPr>
            <p:cNvPr name="TextBox 30" id="30"/>
            <p:cNvSpPr txBox="true"/>
            <p:nvPr/>
          </p:nvSpPr>
          <p:spPr>
            <a:xfrm rot="0">
              <a:off x="0" y="-9525"/>
              <a:ext cx="6925515" cy="7016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079"/>
                </a:lnSpc>
                <a:spcBef>
                  <a:spcPct val="0"/>
                </a:spcBef>
              </a:pPr>
              <a:r>
                <a:rPr lang="en-US" sz="3399">
                  <a:solidFill>
                    <a:srgbClr val="2A2E3A"/>
                  </a:solidFill>
                  <a:latin typeface="Helios Bold"/>
                </a:rPr>
                <a:t>objectifs qualitatifs</a:t>
              </a:r>
            </a:p>
          </p:txBody>
        </p:sp>
        <p:sp>
          <p:nvSpPr>
            <p:cNvPr name="TextBox 31" id="31"/>
            <p:cNvSpPr txBox="true"/>
            <p:nvPr/>
          </p:nvSpPr>
          <p:spPr>
            <a:xfrm rot="0">
              <a:off x="0" y="855257"/>
              <a:ext cx="6925515" cy="16522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518160" indent="-259080" lvl="1">
                <a:lnSpc>
                  <a:spcPts val="3359"/>
                </a:lnSpc>
                <a:buFont typeface="Arial"/>
                <a:buChar char="•"/>
              </a:pPr>
              <a:r>
                <a:rPr lang="en-US" sz="2400">
                  <a:solidFill>
                    <a:srgbClr val="2A2E3A"/>
                  </a:solidFill>
                  <a:latin typeface="Helios"/>
                </a:rPr>
                <a:t>développer la notoriété</a:t>
              </a:r>
            </a:p>
            <a:p>
              <a:pPr algn="l" marL="518160" indent="-259080" lvl="1">
                <a:lnSpc>
                  <a:spcPts val="3359"/>
                </a:lnSpc>
                <a:buFont typeface="Arial"/>
                <a:buChar char="•"/>
              </a:pPr>
              <a:r>
                <a:rPr lang="en-US" sz="2400">
                  <a:solidFill>
                    <a:srgbClr val="2A2E3A"/>
                  </a:solidFill>
                  <a:latin typeface="Helios"/>
                </a:rPr>
                <a:t>fidéliser la clientèle</a:t>
              </a:r>
            </a:p>
            <a:p>
              <a:pPr algn="l" marL="518160" indent="-259080" lvl="1">
                <a:lnSpc>
                  <a:spcPts val="3359"/>
                </a:lnSpc>
                <a:buFont typeface="Arial"/>
                <a:buChar char="•"/>
              </a:pPr>
              <a:r>
                <a:rPr lang="en-US" sz="2400">
                  <a:solidFill>
                    <a:srgbClr val="2A2E3A"/>
                  </a:solidFill>
                  <a:latin typeface="Helios"/>
                </a:rPr>
                <a:t>fédérer autour de notre marque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12024212" y="9468739"/>
            <a:ext cx="5765006" cy="1028700"/>
            <a:chOff x="0" y="0"/>
            <a:chExt cx="7686674" cy="1371600"/>
          </a:xfrm>
        </p:grpSpPr>
        <p:grpSp>
          <p:nvGrpSpPr>
            <p:cNvPr name="Group 33" id="33"/>
            <p:cNvGrpSpPr/>
            <p:nvPr/>
          </p:nvGrpSpPr>
          <p:grpSpPr>
            <a:xfrm rot="0">
              <a:off x="0" y="0"/>
              <a:ext cx="7686674" cy="1371600"/>
              <a:chOff x="0" y="0"/>
              <a:chExt cx="1049690" cy="187305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0" y="0"/>
                <a:ext cx="1049690" cy="187305"/>
              </a:xfrm>
              <a:custGeom>
                <a:avLst/>
                <a:gdLst/>
                <a:ahLst/>
                <a:cxnLst/>
                <a:rect r="r" b="b" t="t" l="l"/>
                <a:pathLst>
                  <a:path h="187305" w="1049690">
                    <a:moveTo>
                      <a:pt x="203200" y="0"/>
                    </a:moveTo>
                    <a:lnTo>
                      <a:pt x="846490" y="0"/>
                    </a:lnTo>
                    <a:lnTo>
                      <a:pt x="1049690" y="187305"/>
                    </a:lnTo>
                    <a:lnTo>
                      <a:pt x="0" y="187305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A20E20"/>
              </a:solidFill>
            </p:spPr>
          </p:sp>
          <p:sp>
            <p:nvSpPr>
              <p:cNvPr name="TextBox 35" id="35"/>
              <p:cNvSpPr txBox="true"/>
              <p:nvPr/>
            </p:nvSpPr>
            <p:spPr>
              <a:xfrm>
                <a:off x="127000" y="-38100"/>
                <a:ext cx="795690" cy="22540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00"/>
                  </a:lnSpc>
                </a:pPr>
              </a:p>
            </p:txBody>
          </p:sp>
        </p:grpSp>
        <p:sp>
          <p:nvSpPr>
            <p:cNvPr name="TextBox 36" id="36"/>
            <p:cNvSpPr txBox="true"/>
            <p:nvPr/>
          </p:nvSpPr>
          <p:spPr>
            <a:xfrm rot="0">
              <a:off x="1942883" y="475615"/>
              <a:ext cx="2698286" cy="3917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marL="0" indent="0" lvl="0">
                <a:lnSpc>
                  <a:spcPts val="2340"/>
                </a:lnSpc>
                <a:spcBef>
                  <a:spcPct val="0"/>
                </a:spcBef>
              </a:pPr>
              <a:r>
                <a:rPr lang="en-US" sz="1800">
                  <a:solidFill>
                    <a:srgbClr val="FFFFFF"/>
                  </a:solidFill>
                  <a:latin typeface="Helios Bold"/>
                </a:rPr>
                <a:t>APPROBATION ?</a:t>
              </a:r>
            </a:p>
          </p:txBody>
        </p:sp>
      </p:grpSp>
      <p:sp>
        <p:nvSpPr>
          <p:cNvPr name="Freeform 37" id="37"/>
          <p:cNvSpPr/>
          <p:nvPr/>
        </p:nvSpPr>
        <p:spPr>
          <a:xfrm flipH="false" flipV="false" rot="0">
            <a:off x="17444025" y="9468739"/>
            <a:ext cx="690385" cy="690385"/>
          </a:xfrm>
          <a:custGeom>
            <a:avLst/>
            <a:gdLst/>
            <a:ahLst/>
            <a:cxnLst/>
            <a:rect r="r" b="b" t="t" l="l"/>
            <a:pathLst>
              <a:path h="690385" w="690385">
                <a:moveTo>
                  <a:pt x="0" y="0"/>
                </a:moveTo>
                <a:lnTo>
                  <a:pt x="690385" y="0"/>
                </a:lnTo>
                <a:lnTo>
                  <a:pt x="690385" y="690385"/>
                </a:lnTo>
                <a:lnTo>
                  <a:pt x="0" y="6903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16358142" y="9468739"/>
            <a:ext cx="717948" cy="731666"/>
          </a:xfrm>
          <a:custGeom>
            <a:avLst/>
            <a:gdLst/>
            <a:ahLst/>
            <a:cxnLst/>
            <a:rect r="r" b="b" t="t" l="l"/>
            <a:pathLst>
              <a:path h="731666" w="717948">
                <a:moveTo>
                  <a:pt x="0" y="0"/>
                </a:moveTo>
                <a:lnTo>
                  <a:pt x="717947" y="0"/>
                </a:lnTo>
                <a:lnTo>
                  <a:pt x="717947" y="731666"/>
                </a:lnTo>
                <a:lnTo>
                  <a:pt x="0" y="73166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0800000">
            <a:off x="-324259" y="-2727870"/>
            <a:ext cx="21853498" cy="5455740"/>
            <a:chOff x="0" y="0"/>
            <a:chExt cx="1012092" cy="25267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12092" cy="252670"/>
            </a:xfrm>
            <a:custGeom>
              <a:avLst/>
              <a:gdLst/>
              <a:ahLst/>
              <a:cxnLst/>
              <a:rect r="r" b="b" t="t" l="l"/>
              <a:pathLst>
                <a:path h="252670" w="1012092">
                  <a:moveTo>
                    <a:pt x="203200" y="0"/>
                  </a:moveTo>
                  <a:lnTo>
                    <a:pt x="808892" y="0"/>
                  </a:lnTo>
                  <a:lnTo>
                    <a:pt x="1012092" y="252670"/>
                  </a:lnTo>
                  <a:lnTo>
                    <a:pt x="0" y="25267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8223B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27000" y="-38100"/>
              <a:ext cx="758092" cy="2907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10800000">
            <a:off x="-6258005" y="-88241"/>
            <a:ext cx="15118279" cy="3185392"/>
            <a:chOff x="0" y="0"/>
            <a:chExt cx="1216146" cy="25624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16146" cy="256240"/>
            </a:xfrm>
            <a:custGeom>
              <a:avLst/>
              <a:gdLst/>
              <a:ahLst/>
              <a:cxnLst/>
              <a:rect r="r" b="b" t="t" l="l"/>
              <a:pathLst>
                <a:path h="256240" w="1216146">
                  <a:moveTo>
                    <a:pt x="203200" y="0"/>
                  </a:moveTo>
                  <a:lnTo>
                    <a:pt x="1012946" y="0"/>
                  </a:lnTo>
                  <a:lnTo>
                    <a:pt x="1216146" y="256240"/>
                  </a:lnTo>
                  <a:lnTo>
                    <a:pt x="0" y="25624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A20E2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27000" y="-38100"/>
              <a:ext cx="962146" cy="2943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28700" y="3697226"/>
            <a:ext cx="6240763" cy="5071653"/>
            <a:chOff x="0" y="0"/>
            <a:chExt cx="1643658" cy="133574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643658" cy="1335744"/>
            </a:xfrm>
            <a:custGeom>
              <a:avLst/>
              <a:gdLst/>
              <a:ahLst/>
              <a:cxnLst/>
              <a:rect r="r" b="b" t="t" l="l"/>
              <a:pathLst>
                <a:path h="1335744" w="1643658">
                  <a:moveTo>
                    <a:pt x="0" y="0"/>
                  </a:moveTo>
                  <a:lnTo>
                    <a:pt x="1643658" y="0"/>
                  </a:lnTo>
                  <a:lnTo>
                    <a:pt x="1643658" y="1335744"/>
                  </a:lnTo>
                  <a:lnTo>
                    <a:pt x="0" y="1335744"/>
                  </a:lnTo>
                  <a:close/>
                </a:path>
              </a:pathLst>
            </a:custGeom>
            <a:solidFill>
              <a:srgbClr val="E4E4E4"/>
            </a:solidFill>
            <a:ln w="9525" cap="sq">
              <a:solidFill>
                <a:srgbClr val="2A2E3A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1643658" cy="13738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8242599" y="3034665"/>
            <a:ext cx="6007567" cy="7252335"/>
            <a:chOff x="0" y="0"/>
            <a:chExt cx="6350000" cy="766572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-309880" y="-309880"/>
              <a:ext cx="6969760" cy="7975600"/>
            </a:xfrm>
            <a:custGeom>
              <a:avLst/>
              <a:gdLst/>
              <a:ahLst/>
              <a:cxnLst/>
              <a:rect r="r" b="b" t="t" l="l"/>
              <a:pathLst>
                <a:path h="7975600" w="6969760">
                  <a:moveTo>
                    <a:pt x="1239520" y="1239520"/>
                  </a:moveTo>
                  <a:cubicBezTo>
                    <a:pt x="0" y="2479040"/>
                    <a:pt x="0" y="4489450"/>
                    <a:pt x="1239520" y="5730240"/>
                  </a:cubicBezTo>
                  <a:lnTo>
                    <a:pt x="3484880" y="7975600"/>
                  </a:lnTo>
                  <a:lnTo>
                    <a:pt x="5730240" y="5730240"/>
                  </a:lnTo>
                  <a:cubicBezTo>
                    <a:pt x="6969760" y="4490720"/>
                    <a:pt x="6969760" y="2480310"/>
                    <a:pt x="5730240" y="1239520"/>
                  </a:cubicBezTo>
                  <a:cubicBezTo>
                    <a:pt x="4489450" y="0"/>
                    <a:pt x="2480310" y="0"/>
                    <a:pt x="1239520" y="1239520"/>
                  </a:cubicBezTo>
                  <a:close/>
                </a:path>
              </a:pathLst>
            </a:custGeom>
            <a:solidFill>
              <a:srgbClr val="E05A47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246063" y="380308"/>
              <a:ext cx="5895974" cy="5627483"/>
            </a:xfrm>
            <a:custGeom>
              <a:avLst/>
              <a:gdLst/>
              <a:ahLst/>
              <a:cxnLst/>
              <a:rect r="r" b="b" t="t" l="l"/>
              <a:pathLst>
                <a:path h="5627483" w="5895974">
                  <a:moveTo>
                    <a:pt x="2947987" y="4502"/>
                  </a:moveTo>
                  <a:cubicBezTo>
                    <a:pt x="1941349" y="0"/>
                    <a:pt x="1009246" y="534451"/>
                    <a:pt x="504623" y="1405483"/>
                  </a:cubicBezTo>
                  <a:cubicBezTo>
                    <a:pt x="0" y="2276514"/>
                    <a:pt x="0" y="3350970"/>
                    <a:pt x="504623" y="4222001"/>
                  </a:cubicBezTo>
                  <a:cubicBezTo>
                    <a:pt x="1009246" y="5093032"/>
                    <a:pt x="1941349" y="5627483"/>
                    <a:pt x="2947987" y="5622982"/>
                  </a:cubicBezTo>
                  <a:cubicBezTo>
                    <a:pt x="3954625" y="5627483"/>
                    <a:pt x="4886728" y="5093032"/>
                    <a:pt x="5391351" y="4222001"/>
                  </a:cubicBezTo>
                  <a:cubicBezTo>
                    <a:pt x="5895974" y="3350970"/>
                    <a:pt x="5895974" y="2276514"/>
                    <a:pt x="5391351" y="1405483"/>
                  </a:cubicBezTo>
                  <a:cubicBezTo>
                    <a:pt x="4886728" y="534451"/>
                    <a:pt x="3954625" y="0"/>
                    <a:pt x="2947987" y="4502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15223303" y="3145529"/>
            <a:ext cx="1706181" cy="5695113"/>
            <a:chOff x="0" y="0"/>
            <a:chExt cx="1841500" cy="6146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38100" y="25400"/>
              <a:ext cx="1765300" cy="2032000"/>
            </a:xfrm>
            <a:custGeom>
              <a:avLst/>
              <a:gdLst/>
              <a:ahLst/>
              <a:cxnLst/>
              <a:rect r="r" b="b" t="t" l="l"/>
              <a:pathLst>
                <a:path h="2032000" w="1765300">
                  <a:moveTo>
                    <a:pt x="1765300" y="2032000"/>
                  </a:moveTo>
                  <a:lnTo>
                    <a:pt x="0" y="2032000"/>
                  </a:lnTo>
                  <a:lnTo>
                    <a:pt x="0" y="0"/>
                  </a:lnTo>
                  <a:lnTo>
                    <a:pt x="1765300" y="0"/>
                  </a:lnTo>
                  <a:lnTo>
                    <a:pt x="1765300" y="2032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38100" y="2070100"/>
              <a:ext cx="1765300" cy="2019300"/>
            </a:xfrm>
            <a:custGeom>
              <a:avLst/>
              <a:gdLst/>
              <a:ahLst/>
              <a:cxnLst/>
              <a:rect r="r" b="b" t="t" l="l"/>
              <a:pathLst>
                <a:path h="2019300" w="1765300">
                  <a:moveTo>
                    <a:pt x="1765300" y="2019300"/>
                  </a:moveTo>
                  <a:lnTo>
                    <a:pt x="0" y="2019300"/>
                  </a:lnTo>
                  <a:lnTo>
                    <a:pt x="0" y="0"/>
                  </a:lnTo>
                  <a:lnTo>
                    <a:pt x="1765300" y="0"/>
                  </a:lnTo>
                  <a:lnTo>
                    <a:pt x="1765300" y="20193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38100" y="4089400"/>
              <a:ext cx="1765300" cy="2019300"/>
            </a:xfrm>
            <a:custGeom>
              <a:avLst/>
              <a:gdLst/>
              <a:ahLst/>
              <a:cxnLst/>
              <a:rect r="r" b="b" t="t" l="l"/>
              <a:pathLst>
                <a:path h="2019300" w="1765300">
                  <a:moveTo>
                    <a:pt x="1765300" y="2019300"/>
                  </a:moveTo>
                  <a:lnTo>
                    <a:pt x="0" y="2019300"/>
                  </a:lnTo>
                  <a:lnTo>
                    <a:pt x="0" y="0"/>
                  </a:lnTo>
                  <a:lnTo>
                    <a:pt x="1765300" y="0"/>
                  </a:lnTo>
                  <a:lnTo>
                    <a:pt x="1765300" y="20193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841500" cy="6146800"/>
            </a:xfrm>
            <a:custGeom>
              <a:avLst/>
              <a:gdLst/>
              <a:ahLst/>
              <a:cxnLst/>
              <a:rect r="r" b="b" t="t" l="l"/>
              <a:pathLst>
                <a:path h="6146800" w="1841500">
                  <a:moveTo>
                    <a:pt x="1841500" y="6146800"/>
                  </a:moveTo>
                  <a:lnTo>
                    <a:pt x="0" y="6146800"/>
                  </a:lnTo>
                  <a:lnTo>
                    <a:pt x="0" y="0"/>
                  </a:lnTo>
                  <a:lnTo>
                    <a:pt x="1841500" y="0"/>
                  </a:lnTo>
                  <a:lnTo>
                    <a:pt x="1841500" y="6146800"/>
                  </a:lnTo>
                  <a:close/>
                </a:path>
              </a:pathLst>
            </a:custGeom>
            <a:blipFill>
              <a:blip r:embed="rId2"/>
              <a:stretch>
                <a:fillRect l="0" t="-140" r="0" b="-140"/>
              </a:stretch>
            </a:blipFill>
          </p:spPr>
        </p:sp>
      </p:grpSp>
      <p:sp>
        <p:nvSpPr>
          <p:cNvPr name="TextBox 19" id="19"/>
          <p:cNvSpPr txBox="true"/>
          <p:nvPr/>
        </p:nvSpPr>
        <p:spPr>
          <a:xfrm rot="0">
            <a:off x="1057662" y="239964"/>
            <a:ext cx="6211801" cy="2571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199"/>
              </a:lnSpc>
            </a:pPr>
            <a:r>
              <a:rPr lang="en-US" sz="8499">
                <a:solidFill>
                  <a:srgbClr val="FFFFFF"/>
                </a:solidFill>
                <a:latin typeface="TT Hoves Bold"/>
              </a:rPr>
              <a:t>Le Où et le Quand ?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1452819" y="5568394"/>
            <a:ext cx="5194136" cy="1461545"/>
            <a:chOff x="0" y="0"/>
            <a:chExt cx="6925515" cy="1948727"/>
          </a:xfrm>
        </p:grpSpPr>
        <p:sp>
          <p:nvSpPr>
            <p:cNvPr name="TextBox 21" id="21"/>
            <p:cNvSpPr txBox="true"/>
            <p:nvPr/>
          </p:nvSpPr>
          <p:spPr>
            <a:xfrm rot="0">
              <a:off x="0" y="-9525"/>
              <a:ext cx="6925515" cy="7016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079"/>
                </a:lnSpc>
                <a:spcBef>
                  <a:spcPct val="0"/>
                </a:spcBef>
              </a:pPr>
              <a:r>
                <a:rPr lang="en-US" sz="3399">
                  <a:solidFill>
                    <a:srgbClr val="2A2E3A"/>
                  </a:solidFill>
                  <a:latin typeface="Helios Bold"/>
                </a:rPr>
                <a:t>Adresse de l’évènement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0" y="855257"/>
              <a:ext cx="6925515" cy="10934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518160" indent="-259080" lvl="1">
                <a:lnSpc>
                  <a:spcPts val="3359"/>
                </a:lnSpc>
                <a:buFont typeface="Arial"/>
                <a:buChar char="•"/>
              </a:pPr>
              <a:r>
                <a:rPr lang="en-US" sz="2400">
                  <a:solidFill>
                    <a:srgbClr val="2A2E3A"/>
                  </a:solidFill>
                  <a:latin typeface="Helios"/>
                </a:rPr>
                <a:t>10 rue du coin</a:t>
              </a:r>
            </a:p>
            <a:p>
              <a:pPr algn="l" marL="518160" indent="-259080" lvl="1">
                <a:lnSpc>
                  <a:spcPts val="3359"/>
                </a:lnSpc>
                <a:buFont typeface="Arial"/>
                <a:buChar char="•"/>
              </a:pPr>
              <a:r>
                <a:rPr lang="en-US" sz="2400">
                  <a:solidFill>
                    <a:srgbClr val="2A2E3A"/>
                  </a:solidFill>
                  <a:latin typeface="Helios"/>
                </a:rPr>
                <a:t>Accès par l’A1 sortie 16</a:t>
              </a: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9743843" y="1106739"/>
            <a:ext cx="6332551" cy="589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Helios"/>
              </a:rPr>
              <a:t>Le lieu de l’évènement</a:t>
            </a:r>
          </a:p>
        </p:txBody>
      </p:sp>
      <p:grpSp>
        <p:nvGrpSpPr>
          <p:cNvPr name="Group 24" id="24"/>
          <p:cNvGrpSpPr/>
          <p:nvPr/>
        </p:nvGrpSpPr>
        <p:grpSpPr>
          <a:xfrm rot="0">
            <a:off x="12024212" y="9468739"/>
            <a:ext cx="5765006" cy="1028700"/>
            <a:chOff x="0" y="0"/>
            <a:chExt cx="7686674" cy="1371600"/>
          </a:xfrm>
        </p:grpSpPr>
        <p:grpSp>
          <p:nvGrpSpPr>
            <p:cNvPr name="Group 25" id="25"/>
            <p:cNvGrpSpPr/>
            <p:nvPr/>
          </p:nvGrpSpPr>
          <p:grpSpPr>
            <a:xfrm rot="0">
              <a:off x="0" y="0"/>
              <a:ext cx="7686674" cy="1371600"/>
              <a:chOff x="0" y="0"/>
              <a:chExt cx="1049690" cy="187305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1049690" cy="187305"/>
              </a:xfrm>
              <a:custGeom>
                <a:avLst/>
                <a:gdLst/>
                <a:ahLst/>
                <a:cxnLst/>
                <a:rect r="r" b="b" t="t" l="l"/>
                <a:pathLst>
                  <a:path h="187305" w="1049690">
                    <a:moveTo>
                      <a:pt x="203200" y="0"/>
                    </a:moveTo>
                    <a:lnTo>
                      <a:pt x="846490" y="0"/>
                    </a:lnTo>
                    <a:lnTo>
                      <a:pt x="1049690" y="187305"/>
                    </a:lnTo>
                    <a:lnTo>
                      <a:pt x="0" y="187305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A20E20"/>
              </a:solidFill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127000" y="-38100"/>
                <a:ext cx="795690" cy="22540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00"/>
                  </a:lnSpc>
                </a:pPr>
              </a:p>
            </p:txBody>
          </p:sp>
        </p:grpSp>
        <p:sp>
          <p:nvSpPr>
            <p:cNvPr name="TextBox 28" id="28"/>
            <p:cNvSpPr txBox="true"/>
            <p:nvPr/>
          </p:nvSpPr>
          <p:spPr>
            <a:xfrm rot="0">
              <a:off x="1942883" y="475615"/>
              <a:ext cx="2698286" cy="3917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marL="0" indent="0" lvl="0">
                <a:lnSpc>
                  <a:spcPts val="2340"/>
                </a:lnSpc>
                <a:spcBef>
                  <a:spcPct val="0"/>
                </a:spcBef>
              </a:pPr>
              <a:r>
                <a:rPr lang="en-US" sz="1800">
                  <a:solidFill>
                    <a:srgbClr val="FFFFFF"/>
                  </a:solidFill>
                  <a:latin typeface="Helios Bold"/>
                </a:rPr>
                <a:t>APPROBATION ?</a:t>
              </a:r>
            </a:p>
          </p:txBody>
        </p:sp>
      </p:grpSp>
      <p:sp>
        <p:nvSpPr>
          <p:cNvPr name="Freeform 29" id="29"/>
          <p:cNvSpPr/>
          <p:nvPr/>
        </p:nvSpPr>
        <p:spPr>
          <a:xfrm flipH="false" flipV="false" rot="0">
            <a:off x="17444025" y="9468739"/>
            <a:ext cx="690385" cy="690385"/>
          </a:xfrm>
          <a:custGeom>
            <a:avLst/>
            <a:gdLst/>
            <a:ahLst/>
            <a:cxnLst/>
            <a:rect r="r" b="b" t="t" l="l"/>
            <a:pathLst>
              <a:path h="690385" w="690385">
                <a:moveTo>
                  <a:pt x="0" y="0"/>
                </a:moveTo>
                <a:lnTo>
                  <a:pt x="690385" y="0"/>
                </a:lnTo>
                <a:lnTo>
                  <a:pt x="690385" y="690385"/>
                </a:lnTo>
                <a:lnTo>
                  <a:pt x="0" y="6903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16358142" y="9468739"/>
            <a:ext cx="717948" cy="731666"/>
          </a:xfrm>
          <a:custGeom>
            <a:avLst/>
            <a:gdLst/>
            <a:ahLst/>
            <a:cxnLst/>
            <a:rect r="r" b="b" t="t" l="l"/>
            <a:pathLst>
              <a:path h="731666" w="717948">
                <a:moveTo>
                  <a:pt x="0" y="0"/>
                </a:moveTo>
                <a:lnTo>
                  <a:pt x="717947" y="0"/>
                </a:lnTo>
                <a:lnTo>
                  <a:pt x="717947" y="731666"/>
                </a:lnTo>
                <a:lnTo>
                  <a:pt x="0" y="73166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0800000">
            <a:off x="-324259" y="-2727870"/>
            <a:ext cx="21853498" cy="5455740"/>
            <a:chOff x="0" y="0"/>
            <a:chExt cx="1012092" cy="25267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12092" cy="252670"/>
            </a:xfrm>
            <a:custGeom>
              <a:avLst/>
              <a:gdLst/>
              <a:ahLst/>
              <a:cxnLst/>
              <a:rect r="r" b="b" t="t" l="l"/>
              <a:pathLst>
                <a:path h="252670" w="1012092">
                  <a:moveTo>
                    <a:pt x="203200" y="0"/>
                  </a:moveTo>
                  <a:lnTo>
                    <a:pt x="808892" y="0"/>
                  </a:lnTo>
                  <a:lnTo>
                    <a:pt x="1012092" y="252670"/>
                  </a:lnTo>
                  <a:lnTo>
                    <a:pt x="0" y="25267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8223B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27000" y="-38100"/>
              <a:ext cx="758092" cy="2907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10800000">
            <a:off x="-6258005" y="-88241"/>
            <a:ext cx="15118279" cy="3185392"/>
            <a:chOff x="0" y="0"/>
            <a:chExt cx="1216146" cy="25624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16146" cy="256240"/>
            </a:xfrm>
            <a:custGeom>
              <a:avLst/>
              <a:gdLst/>
              <a:ahLst/>
              <a:cxnLst/>
              <a:rect r="r" b="b" t="t" l="l"/>
              <a:pathLst>
                <a:path h="256240" w="1216146">
                  <a:moveTo>
                    <a:pt x="203200" y="0"/>
                  </a:moveTo>
                  <a:lnTo>
                    <a:pt x="1012946" y="0"/>
                  </a:lnTo>
                  <a:lnTo>
                    <a:pt x="1216146" y="256240"/>
                  </a:lnTo>
                  <a:lnTo>
                    <a:pt x="0" y="25624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A20E2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27000" y="-38100"/>
              <a:ext cx="962146" cy="2943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46325" y="882901"/>
            <a:ext cx="7772119" cy="1285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199"/>
              </a:lnSpc>
            </a:pPr>
            <a:r>
              <a:rPr lang="en-US" sz="8499">
                <a:solidFill>
                  <a:srgbClr val="FFFFFF"/>
                </a:solidFill>
                <a:latin typeface="TT Hoves Bold"/>
              </a:rPr>
              <a:t>Le Comment 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743843" y="806701"/>
            <a:ext cx="6332551" cy="1189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Helios"/>
              </a:rPr>
              <a:t>Diagramme de Gantt de l’évènement</a:t>
            </a:r>
          </a:p>
        </p:txBody>
      </p:sp>
      <p:sp>
        <p:nvSpPr>
          <p:cNvPr name="AutoShape 10" id="10"/>
          <p:cNvSpPr/>
          <p:nvPr/>
        </p:nvSpPr>
        <p:spPr>
          <a:xfrm rot="0">
            <a:off x="6564523" y="3368797"/>
            <a:ext cx="2296963" cy="6644532"/>
          </a:xfrm>
          <a:prstGeom prst="rect">
            <a:avLst/>
          </a:prstGeom>
          <a:solidFill>
            <a:srgbClr val="D1BF9B">
              <a:alpha val="10980"/>
            </a:srgbClr>
          </a:solidFill>
        </p:spPr>
      </p:sp>
      <p:sp>
        <p:nvSpPr>
          <p:cNvPr name="AutoShape 11" id="11"/>
          <p:cNvSpPr/>
          <p:nvPr/>
        </p:nvSpPr>
        <p:spPr>
          <a:xfrm rot="0">
            <a:off x="11592835" y="3333857"/>
            <a:ext cx="2296963" cy="6644532"/>
          </a:xfrm>
          <a:prstGeom prst="rect">
            <a:avLst/>
          </a:prstGeom>
          <a:solidFill>
            <a:srgbClr val="D1BF9B">
              <a:alpha val="10980"/>
            </a:srgbClr>
          </a:solidFill>
        </p:spPr>
      </p:sp>
      <p:sp>
        <p:nvSpPr>
          <p:cNvPr name="AutoShape 12" id="12"/>
          <p:cNvSpPr/>
          <p:nvPr/>
        </p:nvSpPr>
        <p:spPr>
          <a:xfrm>
            <a:off x="916966" y="4434364"/>
            <a:ext cx="12990371" cy="0"/>
          </a:xfrm>
          <a:prstGeom prst="line">
            <a:avLst/>
          </a:prstGeom>
          <a:ln cap="flat" w="19050">
            <a:solidFill>
              <a:srgbClr val="94866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 rot="0">
            <a:off x="11591980" y="3723612"/>
            <a:ext cx="2296963" cy="454091"/>
          </a:xfrm>
          <a:prstGeom prst="rect">
            <a:avLst/>
          </a:prstGeom>
          <a:solidFill>
            <a:srgbClr val="E5D7BD"/>
          </a:solidFill>
        </p:spPr>
      </p:sp>
      <p:sp>
        <p:nvSpPr>
          <p:cNvPr name="AutoShape 14" id="14"/>
          <p:cNvSpPr/>
          <p:nvPr/>
        </p:nvSpPr>
        <p:spPr>
          <a:xfrm rot="0">
            <a:off x="9111706" y="3723612"/>
            <a:ext cx="2296963" cy="454091"/>
          </a:xfrm>
          <a:prstGeom prst="rect">
            <a:avLst/>
          </a:prstGeom>
          <a:solidFill>
            <a:srgbClr val="E5D7BD"/>
          </a:solidFill>
        </p:spPr>
      </p:sp>
      <p:sp>
        <p:nvSpPr>
          <p:cNvPr name="AutoShape 15" id="15"/>
          <p:cNvSpPr/>
          <p:nvPr/>
        </p:nvSpPr>
        <p:spPr>
          <a:xfrm rot="0">
            <a:off x="6564523" y="3723612"/>
            <a:ext cx="2296963" cy="454091"/>
          </a:xfrm>
          <a:prstGeom prst="rect">
            <a:avLst/>
          </a:prstGeom>
          <a:solidFill>
            <a:srgbClr val="E5D7BD"/>
          </a:solidFill>
        </p:spPr>
      </p:sp>
      <p:sp>
        <p:nvSpPr>
          <p:cNvPr name="AutoShape 16" id="16"/>
          <p:cNvSpPr/>
          <p:nvPr/>
        </p:nvSpPr>
        <p:spPr>
          <a:xfrm rot="0">
            <a:off x="4014962" y="3723612"/>
            <a:ext cx="2296963" cy="454091"/>
          </a:xfrm>
          <a:prstGeom prst="rect">
            <a:avLst/>
          </a:prstGeom>
          <a:solidFill>
            <a:srgbClr val="E5D7BD"/>
          </a:solidFill>
        </p:spPr>
      </p:sp>
      <p:sp>
        <p:nvSpPr>
          <p:cNvPr name="AutoShape 17" id="17"/>
          <p:cNvSpPr/>
          <p:nvPr/>
        </p:nvSpPr>
        <p:spPr>
          <a:xfrm>
            <a:off x="916966" y="10001683"/>
            <a:ext cx="12990371" cy="0"/>
          </a:xfrm>
          <a:prstGeom prst="line">
            <a:avLst/>
          </a:prstGeom>
          <a:ln cap="flat" w="19050">
            <a:solidFill>
              <a:srgbClr val="94866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8" id="18"/>
          <p:cNvSpPr txBox="true"/>
          <p:nvPr/>
        </p:nvSpPr>
        <p:spPr>
          <a:xfrm rot="0">
            <a:off x="898571" y="3737814"/>
            <a:ext cx="1663962" cy="4923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68"/>
              </a:lnSpc>
            </a:pPr>
            <a:r>
              <a:rPr lang="en-US" sz="3668">
                <a:solidFill>
                  <a:srgbClr val="595248"/>
                </a:solidFill>
                <a:latin typeface="Caladea Bold"/>
              </a:rPr>
              <a:t>TASK</a:t>
            </a:r>
          </a:p>
        </p:txBody>
      </p:sp>
      <p:sp>
        <p:nvSpPr>
          <p:cNvPr name="AutoShape 19" id="19"/>
          <p:cNvSpPr/>
          <p:nvPr/>
        </p:nvSpPr>
        <p:spPr>
          <a:xfrm>
            <a:off x="3989499" y="5355456"/>
            <a:ext cx="9873981" cy="17470"/>
          </a:xfrm>
          <a:prstGeom prst="line">
            <a:avLst/>
          </a:prstGeom>
          <a:ln cap="flat" w="38100">
            <a:solidFill>
              <a:srgbClr val="D1BF9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0" id="20"/>
          <p:cNvSpPr/>
          <p:nvPr/>
        </p:nvSpPr>
        <p:spPr>
          <a:xfrm>
            <a:off x="3989499" y="5364191"/>
            <a:ext cx="2296963" cy="0"/>
          </a:xfrm>
          <a:prstGeom prst="line">
            <a:avLst/>
          </a:prstGeom>
          <a:ln cap="rnd" w="561975">
            <a:solidFill>
              <a:srgbClr val="94866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1" id="21"/>
          <p:cNvSpPr txBox="true"/>
          <p:nvPr/>
        </p:nvSpPr>
        <p:spPr>
          <a:xfrm rot="0">
            <a:off x="960783" y="5273583"/>
            <a:ext cx="2457262" cy="2097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89"/>
              </a:lnSpc>
            </a:pPr>
            <a:r>
              <a:rPr lang="en-US" sz="1589" spc="151">
                <a:solidFill>
                  <a:srgbClr val="595248"/>
                </a:solidFill>
                <a:latin typeface="Open Sauce Semi-Bold"/>
              </a:rPr>
              <a:t>Task 1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4302107" y="3822572"/>
            <a:ext cx="1749846" cy="275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956"/>
              </a:lnSpc>
            </a:pPr>
            <a:r>
              <a:rPr lang="en-US" sz="1956">
                <a:solidFill>
                  <a:srgbClr val="595248"/>
                </a:solidFill>
                <a:latin typeface="Caladea Bold"/>
              </a:rPr>
              <a:t>Month 1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6791779" y="3822572"/>
            <a:ext cx="1749846" cy="275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956"/>
              </a:lnSpc>
            </a:pPr>
            <a:r>
              <a:rPr lang="en-US" sz="1956">
                <a:solidFill>
                  <a:srgbClr val="595248"/>
                </a:solidFill>
                <a:latin typeface="Caladea Bold"/>
              </a:rPr>
              <a:t>Month 2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9385264" y="3822572"/>
            <a:ext cx="1749846" cy="275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956"/>
              </a:lnSpc>
            </a:pPr>
            <a:r>
              <a:rPr lang="en-US" sz="1956">
                <a:solidFill>
                  <a:srgbClr val="595248"/>
                </a:solidFill>
                <a:latin typeface="Caladea Bold"/>
              </a:rPr>
              <a:t>Month 3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1865538" y="3822572"/>
            <a:ext cx="1749846" cy="275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956"/>
              </a:lnSpc>
            </a:pPr>
            <a:r>
              <a:rPr lang="en-US" sz="1956">
                <a:solidFill>
                  <a:srgbClr val="595248"/>
                </a:solidFill>
                <a:latin typeface="Caladea Bold"/>
              </a:rPr>
              <a:t>Month 4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2562533" y="3834246"/>
            <a:ext cx="1131147" cy="270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078"/>
              </a:lnSpc>
            </a:pPr>
            <a:r>
              <a:rPr lang="en-US" sz="2078">
                <a:solidFill>
                  <a:srgbClr val="595248"/>
                </a:solidFill>
                <a:latin typeface="Caladea Bold"/>
              </a:rPr>
              <a:t>Month</a:t>
            </a:r>
          </a:p>
        </p:txBody>
      </p:sp>
      <p:sp>
        <p:nvSpPr>
          <p:cNvPr name="AutoShape 27" id="27"/>
          <p:cNvSpPr/>
          <p:nvPr/>
        </p:nvSpPr>
        <p:spPr>
          <a:xfrm>
            <a:off x="3989479" y="6287549"/>
            <a:ext cx="9873981" cy="0"/>
          </a:xfrm>
          <a:prstGeom prst="line">
            <a:avLst/>
          </a:prstGeom>
          <a:ln cap="flat" w="38100">
            <a:solidFill>
              <a:srgbClr val="D1BF9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8" id="28"/>
          <p:cNvSpPr/>
          <p:nvPr/>
        </p:nvSpPr>
        <p:spPr>
          <a:xfrm>
            <a:off x="5175427" y="6287549"/>
            <a:ext cx="2512095" cy="0"/>
          </a:xfrm>
          <a:prstGeom prst="line">
            <a:avLst/>
          </a:prstGeom>
          <a:ln cap="rnd" w="561975">
            <a:solidFill>
              <a:srgbClr val="94866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9" id="29"/>
          <p:cNvSpPr txBox="true"/>
          <p:nvPr/>
        </p:nvSpPr>
        <p:spPr>
          <a:xfrm rot="0">
            <a:off x="960843" y="6196941"/>
            <a:ext cx="2774086" cy="2097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89"/>
              </a:lnSpc>
            </a:pPr>
            <a:r>
              <a:rPr lang="en-US" sz="1589" spc="151">
                <a:solidFill>
                  <a:srgbClr val="595248"/>
                </a:solidFill>
                <a:latin typeface="Open Sauce Semi-Bold"/>
              </a:rPr>
              <a:t>Task 2</a:t>
            </a:r>
          </a:p>
        </p:txBody>
      </p:sp>
      <p:sp>
        <p:nvSpPr>
          <p:cNvPr name="AutoShape 30" id="30"/>
          <p:cNvSpPr/>
          <p:nvPr/>
        </p:nvSpPr>
        <p:spPr>
          <a:xfrm>
            <a:off x="3989479" y="7210908"/>
            <a:ext cx="9873981" cy="0"/>
          </a:xfrm>
          <a:prstGeom prst="line">
            <a:avLst/>
          </a:prstGeom>
          <a:ln cap="flat" w="38100">
            <a:solidFill>
              <a:srgbClr val="D1BF9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1" id="31"/>
          <p:cNvSpPr/>
          <p:nvPr/>
        </p:nvSpPr>
        <p:spPr>
          <a:xfrm>
            <a:off x="7687522" y="7210908"/>
            <a:ext cx="1148481" cy="0"/>
          </a:xfrm>
          <a:prstGeom prst="line">
            <a:avLst/>
          </a:prstGeom>
          <a:ln cap="rnd" w="561975">
            <a:solidFill>
              <a:srgbClr val="94866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2" id="32"/>
          <p:cNvSpPr txBox="true"/>
          <p:nvPr/>
        </p:nvSpPr>
        <p:spPr>
          <a:xfrm rot="0">
            <a:off x="960843" y="7120299"/>
            <a:ext cx="2457184" cy="2097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89"/>
              </a:lnSpc>
            </a:pPr>
            <a:r>
              <a:rPr lang="en-US" sz="1589" spc="151">
                <a:solidFill>
                  <a:srgbClr val="595248"/>
                </a:solidFill>
                <a:latin typeface="Open Sauce Semi-Bold"/>
              </a:rPr>
              <a:t>Task 3</a:t>
            </a:r>
          </a:p>
        </p:txBody>
      </p:sp>
      <p:sp>
        <p:nvSpPr>
          <p:cNvPr name="AutoShape 33" id="33"/>
          <p:cNvSpPr/>
          <p:nvPr/>
        </p:nvSpPr>
        <p:spPr>
          <a:xfrm>
            <a:off x="3989479" y="8142626"/>
            <a:ext cx="9873981" cy="0"/>
          </a:xfrm>
          <a:prstGeom prst="line">
            <a:avLst/>
          </a:prstGeom>
          <a:ln cap="flat" w="38100">
            <a:solidFill>
              <a:srgbClr val="D1BF9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4" id="34"/>
          <p:cNvSpPr/>
          <p:nvPr/>
        </p:nvSpPr>
        <p:spPr>
          <a:xfrm>
            <a:off x="9088434" y="8134256"/>
            <a:ext cx="2294753" cy="16739"/>
          </a:xfrm>
          <a:prstGeom prst="line">
            <a:avLst/>
          </a:prstGeom>
          <a:ln cap="rnd" w="561975">
            <a:solidFill>
              <a:srgbClr val="94866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5" id="35"/>
          <p:cNvSpPr txBox="true"/>
          <p:nvPr/>
        </p:nvSpPr>
        <p:spPr>
          <a:xfrm rot="0">
            <a:off x="960843" y="8052017"/>
            <a:ext cx="2457184" cy="2097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89"/>
              </a:lnSpc>
            </a:pPr>
            <a:r>
              <a:rPr lang="en-US" sz="1589" spc="151">
                <a:solidFill>
                  <a:srgbClr val="595248"/>
                </a:solidFill>
                <a:latin typeface="Open Sauce Semi-Bold"/>
              </a:rPr>
              <a:t>Task 4</a:t>
            </a:r>
          </a:p>
        </p:txBody>
      </p:sp>
      <p:sp>
        <p:nvSpPr>
          <p:cNvPr name="AutoShape 36" id="36"/>
          <p:cNvSpPr/>
          <p:nvPr/>
        </p:nvSpPr>
        <p:spPr>
          <a:xfrm>
            <a:off x="3989011" y="9077025"/>
            <a:ext cx="9874021" cy="0"/>
          </a:xfrm>
          <a:prstGeom prst="line">
            <a:avLst/>
          </a:prstGeom>
          <a:ln cap="flat" w="38100">
            <a:solidFill>
              <a:srgbClr val="D1BF9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7" id="37"/>
          <p:cNvSpPr/>
          <p:nvPr/>
        </p:nvSpPr>
        <p:spPr>
          <a:xfrm flipV="true">
            <a:off x="11566070" y="9074343"/>
            <a:ext cx="2296963" cy="5364"/>
          </a:xfrm>
          <a:prstGeom prst="line">
            <a:avLst/>
          </a:prstGeom>
          <a:ln cap="rnd" w="561975">
            <a:solidFill>
              <a:srgbClr val="94866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8" id="38"/>
          <p:cNvSpPr txBox="true"/>
          <p:nvPr/>
        </p:nvSpPr>
        <p:spPr>
          <a:xfrm rot="0">
            <a:off x="960415" y="8986416"/>
            <a:ext cx="2774086" cy="2097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89"/>
              </a:lnSpc>
            </a:pPr>
            <a:r>
              <a:rPr lang="en-US" sz="1589" spc="151">
                <a:solidFill>
                  <a:srgbClr val="595248"/>
                </a:solidFill>
                <a:latin typeface="Open Sauce Semi-Bold"/>
              </a:rPr>
              <a:t>Task 5</a:t>
            </a:r>
          </a:p>
        </p:txBody>
      </p:sp>
      <p:grpSp>
        <p:nvGrpSpPr>
          <p:cNvPr name="Group 39" id="39"/>
          <p:cNvGrpSpPr/>
          <p:nvPr/>
        </p:nvGrpSpPr>
        <p:grpSpPr>
          <a:xfrm rot="0">
            <a:off x="12024212" y="9468739"/>
            <a:ext cx="5765006" cy="1028700"/>
            <a:chOff x="0" y="0"/>
            <a:chExt cx="7686674" cy="1371600"/>
          </a:xfrm>
        </p:grpSpPr>
        <p:grpSp>
          <p:nvGrpSpPr>
            <p:cNvPr name="Group 40" id="40"/>
            <p:cNvGrpSpPr/>
            <p:nvPr/>
          </p:nvGrpSpPr>
          <p:grpSpPr>
            <a:xfrm rot="0">
              <a:off x="0" y="0"/>
              <a:ext cx="7686674" cy="1371600"/>
              <a:chOff x="0" y="0"/>
              <a:chExt cx="1049690" cy="187305"/>
            </a:xfrm>
          </p:grpSpPr>
          <p:sp>
            <p:nvSpPr>
              <p:cNvPr name="Freeform 41" id="41"/>
              <p:cNvSpPr/>
              <p:nvPr/>
            </p:nvSpPr>
            <p:spPr>
              <a:xfrm flipH="false" flipV="false" rot="0">
                <a:off x="0" y="0"/>
                <a:ext cx="1049690" cy="187305"/>
              </a:xfrm>
              <a:custGeom>
                <a:avLst/>
                <a:gdLst/>
                <a:ahLst/>
                <a:cxnLst/>
                <a:rect r="r" b="b" t="t" l="l"/>
                <a:pathLst>
                  <a:path h="187305" w="1049690">
                    <a:moveTo>
                      <a:pt x="203200" y="0"/>
                    </a:moveTo>
                    <a:lnTo>
                      <a:pt x="846490" y="0"/>
                    </a:lnTo>
                    <a:lnTo>
                      <a:pt x="1049690" y="187305"/>
                    </a:lnTo>
                    <a:lnTo>
                      <a:pt x="0" y="187305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A20E20"/>
              </a:solidFill>
            </p:spPr>
          </p:sp>
          <p:sp>
            <p:nvSpPr>
              <p:cNvPr name="TextBox 42" id="42"/>
              <p:cNvSpPr txBox="true"/>
              <p:nvPr/>
            </p:nvSpPr>
            <p:spPr>
              <a:xfrm>
                <a:off x="127000" y="-38100"/>
                <a:ext cx="795690" cy="22540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00"/>
                  </a:lnSpc>
                </a:pPr>
              </a:p>
            </p:txBody>
          </p:sp>
        </p:grpSp>
        <p:sp>
          <p:nvSpPr>
            <p:cNvPr name="TextBox 43" id="43"/>
            <p:cNvSpPr txBox="true"/>
            <p:nvPr/>
          </p:nvSpPr>
          <p:spPr>
            <a:xfrm rot="0">
              <a:off x="1942883" y="475615"/>
              <a:ext cx="2698286" cy="3917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marL="0" indent="0" lvl="0">
                <a:lnSpc>
                  <a:spcPts val="2340"/>
                </a:lnSpc>
                <a:spcBef>
                  <a:spcPct val="0"/>
                </a:spcBef>
              </a:pPr>
              <a:r>
                <a:rPr lang="en-US" sz="1800">
                  <a:solidFill>
                    <a:srgbClr val="FFFFFF"/>
                  </a:solidFill>
                  <a:latin typeface="Helios Bold"/>
                </a:rPr>
                <a:t>APPROBATION ?</a:t>
              </a:r>
            </a:p>
          </p:txBody>
        </p:sp>
      </p:grpSp>
      <p:sp>
        <p:nvSpPr>
          <p:cNvPr name="Freeform 44" id="44"/>
          <p:cNvSpPr/>
          <p:nvPr/>
        </p:nvSpPr>
        <p:spPr>
          <a:xfrm flipH="false" flipV="false" rot="0">
            <a:off x="17444025" y="9468739"/>
            <a:ext cx="690385" cy="690385"/>
          </a:xfrm>
          <a:custGeom>
            <a:avLst/>
            <a:gdLst/>
            <a:ahLst/>
            <a:cxnLst/>
            <a:rect r="r" b="b" t="t" l="l"/>
            <a:pathLst>
              <a:path h="690385" w="690385">
                <a:moveTo>
                  <a:pt x="0" y="0"/>
                </a:moveTo>
                <a:lnTo>
                  <a:pt x="690385" y="0"/>
                </a:lnTo>
                <a:lnTo>
                  <a:pt x="690385" y="690385"/>
                </a:lnTo>
                <a:lnTo>
                  <a:pt x="0" y="6903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0">
            <a:off x="16358142" y="9468739"/>
            <a:ext cx="717948" cy="731666"/>
          </a:xfrm>
          <a:custGeom>
            <a:avLst/>
            <a:gdLst/>
            <a:ahLst/>
            <a:cxnLst/>
            <a:rect r="r" b="b" t="t" l="l"/>
            <a:pathLst>
              <a:path h="731666" w="717948">
                <a:moveTo>
                  <a:pt x="0" y="0"/>
                </a:moveTo>
                <a:lnTo>
                  <a:pt x="717947" y="0"/>
                </a:lnTo>
                <a:lnTo>
                  <a:pt x="717947" y="731666"/>
                </a:lnTo>
                <a:lnTo>
                  <a:pt x="0" y="7316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0800000">
            <a:off x="-324259" y="-2727870"/>
            <a:ext cx="21853498" cy="4087461"/>
            <a:chOff x="0" y="0"/>
            <a:chExt cx="1012092" cy="18930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12092" cy="189301"/>
            </a:xfrm>
            <a:custGeom>
              <a:avLst/>
              <a:gdLst/>
              <a:ahLst/>
              <a:cxnLst/>
              <a:rect r="r" b="b" t="t" l="l"/>
              <a:pathLst>
                <a:path h="189301" w="1012092">
                  <a:moveTo>
                    <a:pt x="203200" y="0"/>
                  </a:moveTo>
                  <a:lnTo>
                    <a:pt x="808892" y="0"/>
                  </a:lnTo>
                  <a:lnTo>
                    <a:pt x="1012092" y="189301"/>
                  </a:lnTo>
                  <a:lnTo>
                    <a:pt x="0" y="18930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8223B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27000" y="-38100"/>
              <a:ext cx="758092" cy="22740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10800000">
            <a:off x="-6258005" y="-750250"/>
            <a:ext cx="15118279" cy="2386508"/>
            <a:chOff x="0" y="0"/>
            <a:chExt cx="1216146" cy="19197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16146" cy="191976"/>
            </a:xfrm>
            <a:custGeom>
              <a:avLst/>
              <a:gdLst/>
              <a:ahLst/>
              <a:cxnLst/>
              <a:rect r="r" b="b" t="t" l="l"/>
              <a:pathLst>
                <a:path h="191976" w="1216146">
                  <a:moveTo>
                    <a:pt x="203200" y="0"/>
                  </a:moveTo>
                  <a:lnTo>
                    <a:pt x="1012946" y="0"/>
                  </a:lnTo>
                  <a:lnTo>
                    <a:pt x="1216146" y="191976"/>
                  </a:lnTo>
                  <a:lnTo>
                    <a:pt x="0" y="19197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A20E2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27000" y="-38100"/>
              <a:ext cx="962146" cy="2300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259196" y="1636258"/>
            <a:ext cx="1259047" cy="1259042"/>
            <a:chOff x="0" y="0"/>
            <a:chExt cx="6350000" cy="634997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259196" y="3306726"/>
            <a:ext cx="1259047" cy="1259042"/>
            <a:chOff x="0" y="0"/>
            <a:chExt cx="6350000" cy="634997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0" t="0" r="0" b="-49813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0259196" y="4981203"/>
            <a:ext cx="1259047" cy="1259042"/>
            <a:chOff x="0" y="0"/>
            <a:chExt cx="6350000" cy="634997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61492" t="-37686" r="-19861" b="-134515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0259196" y="6651671"/>
            <a:ext cx="1259047" cy="1259042"/>
            <a:chOff x="0" y="0"/>
            <a:chExt cx="6350000" cy="634997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0" t="-25047" r="0" b="-25047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0259196" y="8606815"/>
            <a:ext cx="1259047" cy="1259042"/>
            <a:chOff x="0" y="0"/>
            <a:chExt cx="6350000" cy="634997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0" t="-8797" r="0" b="-41297"/>
              </a:stretch>
            </a:blip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-1287623" y="9110663"/>
            <a:ext cx="5765006" cy="1323975"/>
            <a:chOff x="0" y="0"/>
            <a:chExt cx="7686674" cy="1765300"/>
          </a:xfrm>
        </p:grpSpPr>
        <p:grpSp>
          <p:nvGrpSpPr>
            <p:cNvPr name="Group 19" id="19"/>
            <p:cNvGrpSpPr/>
            <p:nvPr/>
          </p:nvGrpSpPr>
          <p:grpSpPr>
            <a:xfrm rot="0">
              <a:off x="0" y="0"/>
              <a:ext cx="7686674" cy="1765300"/>
              <a:chOff x="0" y="0"/>
              <a:chExt cx="1049690" cy="241069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049690" cy="241069"/>
              </a:xfrm>
              <a:custGeom>
                <a:avLst/>
                <a:gdLst/>
                <a:ahLst/>
                <a:cxnLst/>
                <a:rect r="r" b="b" t="t" l="l"/>
                <a:pathLst>
                  <a:path h="241069" w="1049690">
                    <a:moveTo>
                      <a:pt x="203200" y="0"/>
                    </a:moveTo>
                    <a:lnTo>
                      <a:pt x="846490" y="0"/>
                    </a:lnTo>
                    <a:lnTo>
                      <a:pt x="1049690" y="241069"/>
                    </a:lnTo>
                    <a:lnTo>
                      <a:pt x="0" y="241069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A20E20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127000" y="-38100"/>
                <a:ext cx="795690" cy="27916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00"/>
                  </a:lnSpc>
                </a:pPr>
              </a:p>
            </p:txBody>
          </p:sp>
        </p:grpSp>
        <p:sp>
          <p:nvSpPr>
            <p:cNvPr name="TextBox 22" id="22"/>
            <p:cNvSpPr txBox="true"/>
            <p:nvPr/>
          </p:nvSpPr>
          <p:spPr>
            <a:xfrm rot="0">
              <a:off x="3033168" y="475615"/>
              <a:ext cx="2698286" cy="7854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340"/>
                </a:lnSpc>
                <a:spcBef>
                  <a:spcPct val="0"/>
                </a:spcBef>
              </a:pPr>
              <a:r>
                <a:rPr lang="en-US" sz="1800">
                  <a:solidFill>
                    <a:srgbClr val="FFFFFF"/>
                  </a:solidFill>
                  <a:latin typeface="Helios Bold"/>
                </a:rPr>
                <a:t>LES PARTENAIRES</a:t>
              </a:r>
            </a:p>
          </p:txBody>
        </p:sp>
      </p:grpSp>
      <p:sp>
        <p:nvSpPr>
          <p:cNvPr name="Freeform 23" id="23"/>
          <p:cNvSpPr/>
          <p:nvPr/>
        </p:nvSpPr>
        <p:spPr>
          <a:xfrm flipH="false" flipV="false" rot="0">
            <a:off x="334926" y="2875929"/>
            <a:ext cx="2111711" cy="2685801"/>
          </a:xfrm>
          <a:custGeom>
            <a:avLst/>
            <a:gdLst/>
            <a:ahLst/>
            <a:cxnLst/>
            <a:rect r="r" b="b" t="t" l="l"/>
            <a:pathLst>
              <a:path h="2685801" w="2111711">
                <a:moveTo>
                  <a:pt x="0" y="0"/>
                </a:moveTo>
                <a:lnTo>
                  <a:pt x="2111711" y="0"/>
                </a:lnTo>
                <a:lnTo>
                  <a:pt x="2111711" y="2685801"/>
                </a:lnTo>
                <a:lnTo>
                  <a:pt x="0" y="26858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2865155" y="2998040"/>
            <a:ext cx="2311400" cy="2539715"/>
          </a:xfrm>
          <a:custGeom>
            <a:avLst/>
            <a:gdLst/>
            <a:ahLst/>
            <a:cxnLst/>
            <a:rect r="r" b="b" t="t" l="l"/>
            <a:pathLst>
              <a:path h="2539715" w="2311400">
                <a:moveTo>
                  <a:pt x="0" y="0"/>
                </a:moveTo>
                <a:lnTo>
                  <a:pt x="2311400" y="0"/>
                </a:lnTo>
                <a:lnTo>
                  <a:pt x="2311400" y="2539715"/>
                </a:lnTo>
                <a:lnTo>
                  <a:pt x="0" y="25397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5573538" y="2875929"/>
            <a:ext cx="2789008" cy="2783937"/>
          </a:xfrm>
          <a:custGeom>
            <a:avLst/>
            <a:gdLst/>
            <a:ahLst/>
            <a:cxnLst/>
            <a:rect r="r" b="b" t="t" l="l"/>
            <a:pathLst>
              <a:path h="2783937" w="2789008">
                <a:moveTo>
                  <a:pt x="0" y="0"/>
                </a:moveTo>
                <a:lnTo>
                  <a:pt x="2789008" y="0"/>
                </a:lnTo>
                <a:lnTo>
                  <a:pt x="2789008" y="2783937"/>
                </a:lnTo>
                <a:lnTo>
                  <a:pt x="0" y="278393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4477382" y="7664511"/>
            <a:ext cx="4353886" cy="2138846"/>
          </a:xfrm>
          <a:custGeom>
            <a:avLst/>
            <a:gdLst/>
            <a:ahLst/>
            <a:cxnLst/>
            <a:rect r="r" b="b" t="t" l="l"/>
            <a:pathLst>
              <a:path h="2138846" w="4353886">
                <a:moveTo>
                  <a:pt x="0" y="0"/>
                </a:moveTo>
                <a:lnTo>
                  <a:pt x="4353886" y="0"/>
                </a:lnTo>
                <a:lnTo>
                  <a:pt x="4353886" y="2138846"/>
                </a:lnTo>
                <a:lnTo>
                  <a:pt x="0" y="213884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693937" y="6304869"/>
            <a:ext cx="2732096" cy="2344635"/>
          </a:xfrm>
          <a:custGeom>
            <a:avLst/>
            <a:gdLst/>
            <a:ahLst/>
            <a:cxnLst/>
            <a:rect r="r" b="b" t="t" l="l"/>
            <a:pathLst>
              <a:path h="2344635" w="2732096">
                <a:moveTo>
                  <a:pt x="0" y="0"/>
                </a:moveTo>
                <a:lnTo>
                  <a:pt x="2732096" y="0"/>
                </a:lnTo>
                <a:lnTo>
                  <a:pt x="2732096" y="2344635"/>
                </a:lnTo>
                <a:lnTo>
                  <a:pt x="0" y="234463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8" id="28"/>
          <p:cNvSpPr txBox="true"/>
          <p:nvPr/>
        </p:nvSpPr>
        <p:spPr>
          <a:xfrm rot="0">
            <a:off x="334926" y="101359"/>
            <a:ext cx="7371857" cy="1285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199"/>
              </a:lnSpc>
            </a:pPr>
            <a:r>
              <a:rPr lang="en-US" sz="8499">
                <a:solidFill>
                  <a:srgbClr val="FFFFFF"/>
                </a:solidFill>
                <a:latin typeface="TT Hoves Bold"/>
              </a:rPr>
              <a:t>Qui ?</a:t>
            </a:r>
          </a:p>
        </p:txBody>
      </p:sp>
      <p:grpSp>
        <p:nvGrpSpPr>
          <p:cNvPr name="Group 29" id="29"/>
          <p:cNvGrpSpPr/>
          <p:nvPr/>
        </p:nvGrpSpPr>
        <p:grpSpPr>
          <a:xfrm rot="0">
            <a:off x="12451091" y="1763377"/>
            <a:ext cx="5208644" cy="971784"/>
            <a:chOff x="0" y="0"/>
            <a:chExt cx="6944859" cy="1295712"/>
          </a:xfrm>
        </p:grpSpPr>
        <p:sp>
          <p:nvSpPr>
            <p:cNvPr name="TextBox 30" id="30"/>
            <p:cNvSpPr txBox="true"/>
            <p:nvPr/>
          </p:nvSpPr>
          <p:spPr>
            <a:xfrm rot="0">
              <a:off x="0" y="-9525"/>
              <a:ext cx="6944859" cy="619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00"/>
                </a:lnSpc>
                <a:spcBef>
                  <a:spcPct val="0"/>
                </a:spcBef>
              </a:pPr>
              <a:r>
                <a:rPr lang="en-US" sz="3000" u="none">
                  <a:solidFill>
                    <a:srgbClr val="2A2E3A"/>
                  </a:solidFill>
                  <a:latin typeface="Helios Bold"/>
                </a:rPr>
                <a:t>Stella Ornelas</a:t>
              </a:r>
            </a:p>
          </p:txBody>
        </p:sp>
        <p:sp>
          <p:nvSpPr>
            <p:cNvPr name="TextBox 31" id="31"/>
            <p:cNvSpPr txBox="true"/>
            <p:nvPr/>
          </p:nvSpPr>
          <p:spPr>
            <a:xfrm rot="0">
              <a:off x="0" y="761042"/>
              <a:ext cx="6944859" cy="5346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 u="none">
                  <a:solidFill>
                    <a:srgbClr val="2A2E3A"/>
                  </a:solidFill>
                  <a:latin typeface="Helios"/>
                </a:rPr>
                <a:t>Chief Executive Officer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12451091" y="3506016"/>
            <a:ext cx="5208644" cy="971784"/>
            <a:chOff x="0" y="0"/>
            <a:chExt cx="6944859" cy="1295712"/>
          </a:xfrm>
        </p:grpSpPr>
        <p:sp>
          <p:nvSpPr>
            <p:cNvPr name="TextBox 33" id="33"/>
            <p:cNvSpPr txBox="true"/>
            <p:nvPr/>
          </p:nvSpPr>
          <p:spPr>
            <a:xfrm rot="0">
              <a:off x="0" y="-9525"/>
              <a:ext cx="6944859" cy="619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2A2E3A"/>
                  </a:solidFill>
                  <a:latin typeface="Helios Bold"/>
                </a:rPr>
                <a:t>Bryan Cook</a:t>
              </a:r>
            </a:p>
          </p:txBody>
        </p:sp>
        <p:sp>
          <p:nvSpPr>
            <p:cNvPr name="TextBox 34" id="34"/>
            <p:cNvSpPr txBox="true"/>
            <p:nvPr/>
          </p:nvSpPr>
          <p:spPr>
            <a:xfrm rot="0">
              <a:off x="0" y="761042"/>
              <a:ext cx="6944859" cy="5346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 u="none">
                  <a:solidFill>
                    <a:srgbClr val="2A2E3A"/>
                  </a:solidFill>
                  <a:latin typeface="Helios"/>
                </a:rPr>
                <a:t>Chief Finance Officer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12451091" y="5248655"/>
            <a:ext cx="5208644" cy="971784"/>
            <a:chOff x="0" y="0"/>
            <a:chExt cx="6944859" cy="1295712"/>
          </a:xfrm>
        </p:grpSpPr>
        <p:sp>
          <p:nvSpPr>
            <p:cNvPr name="TextBox 36" id="36"/>
            <p:cNvSpPr txBox="true"/>
            <p:nvPr/>
          </p:nvSpPr>
          <p:spPr>
            <a:xfrm rot="0">
              <a:off x="0" y="-9525"/>
              <a:ext cx="6944859" cy="619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2A2E3A"/>
                  </a:solidFill>
                  <a:latin typeface="Helios Bold"/>
                </a:rPr>
                <a:t>Blaise Martins</a:t>
              </a:r>
            </a:p>
          </p:txBody>
        </p:sp>
        <p:sp>
          <p:nvSpPr>
            <p:cNvPr name="TextBox 37" id="37"/>
            <p:cNvSpPr txBox="true"/>
            <p:nvPr/>
          </p:nvSpPr>
          <p:spPr>
            <a:xfrm rot="0">
              <a:off x="0" y="761042"/>
              <a:ext cx="6944859" cy="5346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 u="none">
                  <a:solidFill>
                    <a:srgbClr val="2A2E3A"/>
                  </a:solidFill>
                  <a:latin typeface="Helios"/>
                </a:rPr>
                <a:t>Director</a:t>
              </a: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12451091" y="6991295"/>
            <a:ext cx="5208644" cy="971784"/>
            <a:chOff x="0" y="0"/>
            <a:chExt cx="6944859" cy="1295712"/>
          </a:xfrm>
        </p:grpSpPr>
        <p:sp>
          <p:nvSpPr>
            <p:cNvPr name="TextBox 39" id="39"/>
            <p:cNvSpPr txBox="true"/>
            <p:nvPr/>
          </p:nvSpPr>
          <p:spPr>
            <a:xfrm rot="0">
              <a:off x="0" y="-9525"/>
              <a:ext cx="6944859" cy="619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2A2E3A"/>
                  </a:solidFill>
                  <a:latin typeface="Helios Bold"/>
                </a:rPr>
                <a:t>Carl Miller</a:t>
              </a:r>
            </a:p>
          </p:txBody>
        </p:sp>
        <p:sp>
          <p:nvSpPr>
            <p:cNvPr name="TextBox 40" id="40"/>
            <p:cNvSpPr txBox="true"/>
            <p:nvPr/>
          </p:nvSpPr>
          <p:spPr>
            <a:xfrm rot="0">
              <a:off x="0" y="761042"/>
              <a:ext cx="6944859" cy="5346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 u="none">
                  <a:solidFill>
                    <a:srgbClr val="2A2E3A"/>
                  </a:solidFill>
                  <a:latin typeface="Helios"/>
                </a:rPr>
                <a:t>Accountant</a:t>
              </a: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12451091" y="8733934"/>
            <a:ext cx="5208644" cy="971784"/>
            <a:chOff x="0" y="0"/>
            <a:chExt cx="6944859" cy="1295712"/>
          </a:xfrm>
        </p:grpSpPr>
        <p:sp>
          <p:nvSpPr>
            <p:cNvPr name="TextBox 42" id="42"/>
            <p:cNvSpPr txBox="true"/>
            <p:nvPr/>
          </p:nvSpPr>
          <p:spPr>
            <a:xfrm rot="0">
              <a:off x="0" y="-9525"/>
              <a:ext cx="6944859" cy="619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2A2E3A"/>
                  </a:solidFill>
                  <a:latin typeface="Helios Bold"/>
                </a:rPr>
                <a:t>Sadie Jones</a:t>
              </a:r>
            </a:p>
          </p:txBody>
        </p:sp>
        <p:sp>
          <p:nvSpPr>
            <p:cNvPr name="TextBox 43" id="43"/>
            <p:cNvSpPr txBox="true"/>
            <p:nvPr/>
          </p:nvSpPr>
          <p:spPr>
            <a:xfrm rot="0">
              <a:off x="0" y="761042"/>
              <a:ext cx="6944859" cy="5346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 u="none">
                  <a:solidFill>
                    <a:srgbClr val="2A2E3A"/>
                  </a:solidFill>
                  <a:latin typeface="Helios"/>
                </a:rPr>
                <a:t>Finance Manager</a:t>
              </a:r>
            </a:p>
          </p:txBody>
        </p:sp>
      </p:grpSp>
      <p:sp>
        <p:nvSpPr>
          <p:cNvPr name="TextBox 44" id="44"/>
          <p:cNvSpPr txBox="true"/>
          <p:nvPr/>
        </p:nvSpPr>
        <p:spPr>
          <a:xfrm rot="0">
            <a:off x="8362546" y="282437"/>
            <a:ext cx="9144000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Bold"/>
              </a:rPr>
              <a:t>Les collègues organisateurs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592219" y="1668127"/>
            <a:ext cx="7371857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Bold"/>
              </a:rPr>
              <a:t>Les acteurs externes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2608205" y="6590092"/>
            <a:ext cx="7371857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Bold"/>
              </a:rPr>
              <a:t>Les invités</a:t>
            </a:r>
          </a:p>
        </p:txBody>
      </p:sp>
      <p:grpSp>
        <p:nvGrpSpPr>
          <p:cNvPr name="Group 47" id="47"/>
          <p:cNvGrpSpPr/>
          <p:nvPr/>
        </p:nvGrpSpPr>
        <p:grpSpPr>
          <a:xfrm rot="0">
            <a:off x="12024212" y="9468739"/>
            <a:ext cx="5765006" cy="1028700"/>
            <a:chOff x="0" y="0"/>
            <a:chExt cx="7686674" cy="1371600"/>
          </a:xfrm>
        </p:grpSpPr>
        <p:grpSp>
          <p:nvGrpSpPr>
            <p:cNvPr name="Group 48" id="48"/>
            <p:cNvGrpSpPr/>
            <p:nvPr/>
          </p:nvGrpSpPr>
          <p:grpSpPr>
            <a:xfrm rot="0">
              <a:off x="0" y="0"/>
              <a:ext cx="7686674" cy="1371600"/>
              <a:chOff x="0" y="0"/>
              <a:chExt cx="1049690" cy="187305"/>
            </a:xfrm>
          </p:grpSpPr>
          <p:sp>
            <p:nvSpPr>
              <p:cNvPr name="Freeform 49" id="49"/>
              <p:cNvSpPr/>
              <p:nvPr/>
            </p:nvSpPr>
            <p:spPr>
              <a:xfrm flipH="false" flipV="false" rot="0">
                <a:off x="0" y="0"/>
                <a:ext cx="1049690" cy="187305"/>
              </a:xfrm>
              <a:custGeom>
                <a:avLst/>
                <a:gdLst/>
                <a:ahLst/>
                <a:cxnLst/>
                <a:rect r="r" b="b" t="t" l="l"/>
                <a:pathLst>
                  <a:path h="187305" w="1049690">
                    <a:moveTo>
                      <a:pt x="203200" y="0"/>
                    </a:moveTo>
                    <a:lnTo>
                      <a:pt x="846490" y="0"/>
                    </a:lnTo>
                    <a:lnTo>
                      <a:pt x="1049690" y="187305"/>
                    </a:lnTo>
                    <a:lnTo>
                      <a:pt x="0" y="187305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A20E20"/>
              </a:solidFill>
            </p:spPr>
          </p:sp>
          <p:sp>
            <p:nvSpPr>
              <p:cNvPr name="TextBox 50" id="50"/>
              <p:cNvSpPr txBox="true"/>
              <p:nvPr/>
            </p:nvSpPr>
            <p:spPr>
              <a:xfrm>
                <a:off x="127000" y="-38100"/>
                <a:ext cx="795690" cy="22540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00"/>
                  </a:lnSpc>
                </a:pPr>
              </a:p>
            </p:txBody>
          </p:sp>
        </p:grpSp>
        <p:sp>
          <p:nvSpPr>
            <p:cNvPr name="TextBox 51" id="51"/>
            <p:cNvSpPr txBox="true"/>
            <p:nvPr/>
          </p:nvSpPr>
          <p:spPr>
            <a:xfrm rot="0">
              <a:off x="1942883" y="475615"/>
              <a:ext cx="2698286" cy="3917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marL="0" indent="0" lvl="0">
                <a:lnSpc>
                  <a:spcPts val="2340"/>
                </a:lnSpc>
                <a:spcBef>
                  <a:spcPct val="0"/>
                </a:spcBef>
              </a:pPr>
              <a:r>
                <a:rPr lang="en-US" sz="1800">
                  <a:solidFill>
                    <a:srgbClr val="FFFFFF"/>
                  </a:solidFill>
                  <a:latin typeface="Helios Bold"/>
                </a:rPr>
                <a:t>APPROBATION ?</a:t>
              </a:r>
            </a:p>
          </p:txBody>
        </p:sp>
      </p:grpSp>
      <p:sp>
        <p:nvSpPr>
          <p:cNvPr name="Freeform 52" id="52"/>
          <p:cNvSpPr/>
          <p:nvPr/>
        </p:nvSpPr>
        <p:spPr>
          <a:xfrm flipH="false" flipV="false" rot="0">
            <a:off x="17444025" y="9468739"/>
            <a:ext cx="690385" cy="690385"/>
          </a:xfrm>
          <a:custGeom>
            <a:avLst/>
            <a:gdLst/>
            <a:ahLst/>
            <a:cxnLst/>
            <a:rect r="r" b="b" t="t" l="l"/>
            <a:pathLst>
              <a:path h="690385" w="690385">
                <a:moveTo>
                  <a:pt x="0" y="0"/>
                </a:moveTo>
                <a:lnTo>
                  <a:pt x="690385" y="0"/>
                </a:lnTo>
                <a:lnTo>
                  <a:pt x="690385" y="690385"/>
                </a:lnTo>
                <a:lnTo>
                  <a:pt x="0" y="69038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3" id="53"/>
          <p:cNvSpPr/>
          <p:nvPr/>
        </p:nvSpPr>
        <p:spPr>
          <a:xfrm flipH="false" flipV="false" rot="0">
            <a:off x="16358142" y="9468739"/>
            <a:ext cx="717948" cy="731666"/>
          </a:xfrm>
          <a:custGeom>
            <a:avLst/>
            <a:gdLst/>
            <a:ahLst/>
            <a:cxnLst/>
            <a:rect r="r" b="b" t="t" l="l"/>
            <a:pathLst>
              <a:path h="731666" w="717948">
                <a:moveTo>
                  <a:pt x="0" y="0"/>
                </a:moveTo>
                <a:lnTo>
                  <a:pt x="717947" y="0"/>
                </a:lnTo>
                <a:lnTo>
                  <a:pt x="717947" y="731666"/>
                </a:lnTo>
                <a:lnTo>
                  <a:pt x="0" y="731666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0800000">
            <a:off x="-324259" y="-2727870"/>
            <a:ext cx="21853498" cy="5455740"/>
            <a:chOff x="0" y="0"/>
            <a:chExt cx="1012092" cy="25267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12092" cy="252670"/>
            </a:xfrm>
            <a:custGeom>
              <a:avLst/>
              <a:gdLst/>
              <a:ahLst/>
              <a:cxnLst/>
              <a:rect r="r" b="b" t="t" l="l"/>
              <a:pathLst>
                <a:path h="252670" w="1012092">
                  <a:moveTo>
                    <a:pt x="203200" y="0"/>
                  </a:moveTo>
                  <a:lnTo>
                    <a:pt x="808892" y="0"/>
                  </a:lnTo>
                  <a:lnTo>
                    <a:pt x="1012092" y="252670"/>
                  </a:lnTo>
                  <a:lnTo>
                    <a:pt x="0" y="25267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8223B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27000" y="-38100"/>
              <a:ext cx="758092" cy="2907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10800000">
            <a:off x="-6258005" y="-88241"/>
            <a:ext cx="15118279" cy="3185392"/>
            <a:chOff x="0" y="0"/>
            <a:chExt cx="1216146" cy="25624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16146" cy="256240"/>
            </a:xfrm>
            <a:custGeom>
              <a:avLst/>
              <a:gdLst/>
              <a:ahLst/>
              <a:cxnLst/>
              <a:rect r="r" b="b" t="t" l="l"/>
              <a:pathLst>
                <a:path h="256240" w="1216146">
                  <a:moveTo>
                    <a:pt x="203200" y="0"/>
                  </a:moveTo>
                  <a:lnTo>
                    <a:pt x="1012946" y="0"/>
                  </a:lnTo>
                  <a:lnTo>
                    <a:pt x="1216146" y="256240"/>
                  </a:lnTo>
                  <a:lnTo>
                    <a:pt x="0" y="25624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A20E2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27000" y="-38100"/>
              <a:ext cx="962146" cy="2943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aphicFrame>
        <p:nvGraphicFramePr>
          <p:cNvPr name="Table 8" id="8"/>
          <p:cNvGraphicFramePr>
            <a:graphicFrameLocks noGrp="true"/>
          </p:cNvGraphicFramePr>
          <p:nvPr/>
        </p:nvGraphicFramePr>
        <p:xfrm>
          <a:off x="874486" y="3721274"/>
          <a:ext cx="12460536" cy="4048125"/>
        </p:xfrm>
        <a:graphic>
          <a:graphicData uri="http://schemas.openxmlformats.org/drawingml/2006/table">
            <a:tbl>
              <a:tblPr/>
              <a:tblGrid>
                <a:gridCol w="6230268"/>
                <a:gridCol w="6230268"/>
              </a:tblGrid>
              <a:tr h="80962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Helios Bold"/>
                        </a:rPr>
                        <a:t>DEVIS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Helios Bold"/>
                        </a:rPr>
                        <a:t>PRIX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80962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Helios"/>
                        </a:rPr>
                        <a:t>TRAITEUR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Helios"/>
                        </a:rPr>
                        <a:t>350€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  <a:tr h="80962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Helios"/>
                        </a:rPr>
                        <a:t>DJ + Musique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Helios"/>
                        </a:rPr>
                        <a:t>150€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  <a:tr h="80962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Helios"/>
                        </a:rPr>
                        <a:t>STAND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Helios"/>
                        </a:rPr>
                        <a:t>2500€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  <a:tr h="80962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Helios Bold"/>
                        </a:rPr>
                        <a:t>TOTAL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</a:tbl>
          </a:graphicData>
        </a:graphic>
      </p:graphicFrame>
      <p:sp>
        <p:nvSpPr>
          <p:cNvPr name="TextBox 9" id="9"/>
          <p:cNvSpPr txBox="true"/>
          <p:nvPr/>
        </p:nvSpPr>
        <p:spPr>
          <a:xfrm rot="0">
            <a:off x="573867" y="861517"/>
            <a:ext cx="7179391" cy="1285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199"/>
              </a:lnSpc>
            </a:pPr>
            <a:r>
              <a:rPr lang="en-US" sz="8499">
                <a:solidFill>
                  <a:srgbClr val="FFFFFF"/>
                </a:solidFill>
                <a:latin typeface="TT Hoves Bold"/>
              </a:rPr>
              <a:t>Le Combien ?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743843" y="1106739"/>
            <a:ext cx="6332551" cy="589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Helios"/>
              </a:rPr>
              <a:t>Le budget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300046" y="8767127"/>
            <a:ext cx="10906423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Bold"/>
              </a:rPr>
              <a:t>Rentabilisé en réalisant ... ventes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2024212" y="9468739"/>
            <a:ext cx="5765006" cy="1028700"/>
            <a:chOff x="0" y="0"/>
            <a:chExt cx="7686674" cy="1371600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0"/>
              <a:ext cx="7686674" cy="1371600"/>
              <a:chOff x="0" y="0"/>
              <a:chExt cx="1049690" cy="187305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049690" cy="187305"/>
              </a:xfrm>
              <a:custGeom>
                <a:avLst/>
                <a:gdLst/>
                <a:ahLst/>
                <a:cxnLst/>
                <a:rect r="r" b="b" t="t" l="l"/>
                <a:pathLst>
                  <a:path h="187305" w="1049690">
                    <a:moveTo>
                      <a:pt x="203200" y="0"/>
                    </a:moveTo>
                    <a:lnTo>
                      <a:pt x="846490" y="0"/>
                    </a:lnTo>
                    <a:lnTo>
                      <a:pt x="1049690" y="187305"/>
                    </a:lnTo>
                    <a:lnTo>
                      <a:pt x="0" y="187305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A20E20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127000" y="-38100"/>
                <a:ext cx="795690" cy="22540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00"/>
                  </a:lnSpc>
                </a:pPr>
              </a:p>
            </p:txBody>
          </p:sp>
        </p:grpSp>
        <p:sp>
          <p:nvSpPr>
            <p:cNvPr name="TextBox 16" id="16"/>
            <p:cNvSpPr txBox="true"/>
            <p:nvPr/>
          </p:nvSpPr>
          <p:spPr>
            <a:xfrm rot="0">
              <a:off x="1942883" y="475615"/>
              <a:ext cx="2698286" cy="3917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marL="0" indent="0" lvl="0">
                <a:lnSpc>
                  <a:spcPts val="2340"/>
                </a:lnSpc>
                <a:spcBef>
                  <a:spcPct val="0"/>
                </a:spcBef>
              </a:pPr>
              <a:r>
                <a:rPr lang="en-US" sz="1800">
                  <a:solidFill>
                    <a:srgbClr val="FFFFFF"/>
                  </a:solidFill>
                  <a:latin typeface="Helios Bold"/>
                </a:rPr>
                <a:t>APPROBATION ?</a:t>
              </a: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17444025" y="9468739"/>
            <a:ext cx="690385" cy="690385"/>
          </a:xfrm>
          <a:custGeom>
            <a:avLst/>
            <a:gdLst/>
            <a:ahLst/>
            <a:cxnLst/>
            <a:rect r="r" b="b" t="t" l="l"/>
            <a:pathLst>
              <a:path h="690385" w="690385">
                <a:moveTo>
                  <a:pt x="0" y="0"/>
                </a:moveTo>
                <a:lnTo>
                  <a:pt x="690385" y="0"/>
                </a:lnTo>
                <a:lnTo>
                  <a:pt x="690385" y="690385"/>
                </a:lnTo>
                <a:lnTo>
                  <a:pt x="0" y="6903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6358142" y="9468739"/>
            <a:ext cx="717948" cy="731666"/>
          </a:xfrm>
          <a:custGeom>
            <a:avLst/>
            <a:gdLst/>
            <a:ahLst/>
            <a:cxnLst/>
            <a:rect r="r" b="b" t="t" l="l"/>
            <a:pathLst>
              <a:path h="731666" w="717948">
                <a:moveTo>
                  <a:pt x="0" y="0"/>
                </a:moveTo>
                <a:lnTo>
                  <a:pt x="717947" y="0"/>
                </a:lnTo>
                <a:lnTo>
                  <a:pt x="717947" y="731666"/>
                </a:lnTo>
                <a:lnTo>
                  <a:pt x="0" y="7316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0800000">
            <a:off x="-324259" y="-2727870"/>
            <a:ext cx="21853498" cy="5455740"/>
            <a:chOff x="0" y="0"/>
            <a:chExt cx="1012092" cy="25267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12092" cy="252670"/>
            </a:xfrm>
            <a:custGeom>
              <a:avLst/>
              <a:gdLst/>
              <a:ahLst/>
              <a:cxnLst/>
              <a:rect r="r" b="b" t="t" l="l"/>
              <a:pathLst>
                <a:path h="252670" w="1012092">
                  <a:moveTo>
                    <a:pt x="203200" y="0"/>
                  </a:moveTo>
                  <a:lnTo>
                    <a:pt x="808892" y="0"/>
                  </a:lnTo>
                  <a:lnTo>
                    <a:pt x="1012092" y="252670"/>
                  </a:lnTo>
                  <a:lnTo>
                    <a:pt x="0" y="25267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8223B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27000" y="-38100"/>
              <a:ext cx="758092" cy="2907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10800000">
            <a:off x="-6258005" y="-88241"/>
            <a:ext cx="15118279" cy="3185392"/>
            <a:chOff x="0" y="0"/>
            <a:chExt cx="1216146" cy="25624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16146" cy="256240"/>
            </a:xfrm>
            <a:custGeom>
              <a:avLst/>
              <a:gdLst/>
              <a:ahLst/>
              <a:cxnLst/>
              <a:rect r="r" b="b" t="t" l="l"/>
              <a:pathLst>
                <a:path h="256240" w="1216146">
                  <a:moveTo>
                    <a:pt x="203200" y="0"/>
                  </a:moveTo>
                  <a:lnTo>
                    <a:pt x="1012946" y="0"/>
                  </a:lnTo>
                  <a:lnTo>
                    <a:pt x="1216146" y="256240"/>
                  </a:lnTo>
                  <a:lnTo>
                    <a:pt x="0" y="25624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A20E2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27000" y="-38100"/>
              <a:ext cx="962146" cy="2943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5271392" y="9607868"/>
            <a:ext cx="2023714" cy="300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340"/>
              </a:lnSpc>
              <a:spcBef>
                <a:spcPct val="0"/>
              </a:spcBef>
            </a:pPr>
            <a:r>
              <a:rPr lang="en-US" sz="1800">
                <a:solidFill>
                  <a:srgbClr val="FFFFFF"/>
                </a:solidFill>
                <a:latin typeface="Helios Bold"/>
              </a:rPr>
              <a:t>Back to Agenda</a:t>
            </a:r>
          </a:p>
        </p:txBody>
      </p:sp>
      <p:graphicFrame>
        <p:nvGraphicFramePr>
          <p:cNvPr name="Table 9" id="9"/>
          <p:cNvGraphicFramePr>
            <a:graphicFrameLocks noGrp="true"/>
          </p:cNvGraphicFramePr>
          <p:nvPr/>
        </p:nvGraphicFramePr>
        <p:xfrm>
          <a:off x="515475" y="3514152"/>
          <a:ext cx="17353708" cy="6371845"/>
        </p:xfrm>
        <a:graphic>
          <a:graphicData uri="http://schemas.openxmlformats.org/drawingml/2006/table">
            <a:tbl>
              <a:tblPr/>
              <a:tblGrid>
                <a:gridCol w="8676854"/>
                <a:gridCol w="8676854"/>
              </a:tblGrid>
              <a:tr h="91026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Helios Bold"/>
                        </a:rPr>
                        <a:t>ELEMENTS A MODIFIER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AC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Helios Bold"/>
                        </a:rPr>
                        <a:t>REMARQUES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ACFF"/>
                    </a:solidFill>
                  </a:tcPr>
                </a:tc>
              </a:tr>
              <a:tr h="91026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Helios"/>
                        </a:rPr>
                        <a:t>LE QUOI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6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</a:tr>
              <a:tr h="91026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Helios"/>
                        </a:rPr>
                        <a:t>LE POURQUOI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6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</a:tr>
              <a:tr h="91026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Helios"/>
                        </a:rPr>
                        <a:t>LE OU ET LE QUAND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6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</a:tr>
              <a:tr h="91026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Helios"/>
                        </a:rPr>
                        <a:t>LE COMMENT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6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</a:tr>
              <a:tr h="91026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Helios"/>
                        </a:rPr>
                        <a:t>LE QUI ?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6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</a:tr>
              <a:tr h="91026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Helios"/>
                        </a:rPr>
                        <a:t>LE COMBIEN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6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</a:tr>
            </a:tbl>
          </a:graphicData>
        </a:graphic>
      </p:graphicFrame>
      <p:sp>
        <p:nvSpPr>
          <p:cNvPr name="TextBox 10" id="10"/>
          <p:cNvSpPr txBox="true"/>
          <p:nvPr/>
        </p:nvSpPr>
        <p:spPr>
          <a:xfrm rot="0">
            <a:off x="284407" y="239964"/>
            <a:ext cx="6985056" cy="2571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199"/>
              </a:lnSpc>
            </a:pPr>
            <a:r>
              <a:rPr lang="en-US" sz="8499">
                <a:solidFill>
                  <a:srgbClr val="FFFFFF"/>
                </a:solidFill>
                <a:latin typeface="TT Hoves Bold"/>
              </a:rPr>
              <a:t>Les correctifs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743843" y="1106739"/>
            <a:ext cx="6332551" cy="589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Helios"/>
              </a:rPr>
              <a:t>éléments à revoir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DAGGzY1L8Q8</dc:identifier>
  <dcterms:modified xsi:type="dcterms:W3CDTF">2011-08-01T06:04:30Z</dcterms:modified>
  <cp:revision>1</cp:revision>
  <dc:title>BTS NDRC</dc:title>
</cp:coreProperties>
</file>